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0" r:id="rId4"/>
    <p:sldMasterId id="214748371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oboto"/>
      <p:regular r:id="rId57"/>
      <p:bold r:id="rId58"/>
      <p:italic r:id="rId59"/>
      <p:boldItalic r:id="rId60"/>
    </p:embeddedFont>
    <p:embeddedFont>
      <p:font typeface="Nunito"/>
      <p:regular r:id="rId61"/>
      <p:bold r:id="rId62"/>
      <p:italic r:id="rId63"/>
      <p:boldItalic r:id="rId64"/>
    </p:embeddedFont>
    <p:embeddedFont>
      <p:font typeface="Montserrat"/>
      <p:regular r:id="rId65"/>
      <p:bold r:id="rId66"/>
      <p:italic r:id="rId67"/>
      <p:boldItalic r:id="rId68"/>
    </p:embeddedFont>
    <p:embeddedFont>
      <p:font typeface="Google Sans Medium"/>
      <p:regular r:id="rId69"/>
      <p:bold r:id="rId70"/>
      <p:italic r:id="rId71"/>
      <p:boldItalic r:id="rId72"/>
    </p:embeddedFont>
    <p:embeddedFont>
      <p:font typeface="Lora"/>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eslie Janine Gonzal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ora-regular.fntdata"/><Relationship Id="rId72" Type="http://schemas.openxmlformats.org/officeDocument/2006/relationships/font" Target="fonts/GoogleSansMedium-boldItalic.fntdata"/><Relationship Id="rId31" Type="http://schemas.openxmlformats.org/officeDocument/2006/relationships/slide" Target="slides/slide25.xml"/><Relationship Id="rId75" Type="http://schemas.openxmlformats.org/officeDocument/2006/relationships/font" Target="fonts/Lora-italic.fntdata"/><Relationship Id="rId30" Type="http://schemas.openxmlformats.org/officeDocument/2006/relationships/slide" Target="slides/slide24.xml"/><Relationship Id="rId74" Type="http://schemas.openxmlformats.org/officeDocument/2006/relationships/font" Target="fonts/Lora-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Lora-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GoogleSansMedium-italic.fntdata"/><Relationship Id="rId70" Type="http://schemas.openxmlformats.org/officeDocument/2006/relationships/font" Target="fonts/GoogleSansMedium-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fntdata"/><Relationship Id="rId61" Type="http://schemas.openxmlformats.org/officeDocument/2006/relationships/font" Target="fonts/Nunito-regular.fntdata"/><Relationship Id="rId20" Type="http://schemas.openxmlformats.org/officeDocument/2006/relationships/slide" Target="slides/slide14.xml"/><Relationship Id="rId64" Type="http://schemas.openxmlformats.org/officeDocument/2006/relationships/font" Target="fonts/Nunito-boldItalic.fntdata"/><Relationship Id="rId63" Type="http://schemas.openxmlformats.org/officeDocument/2006/relationships/font" Target="fonts/Nunito-italic.fntdata"/><Relationship Id="rId22" Type="http://schemas.openxmlformats.org/officeDocument/2006/relationships/slide" Target="slides/slide16.xml"/><Relationship Id="rId66" Type="http://schemas.openxmlformats.org/officeDocument/2006/relationships/font" Target="fonts/Montserrat-bold.fntdata"/><Relationship Id="rId21" Type="http://schemas.openxmlformats.org/officeDocument/2006/relationships/slide" Target="slides/slide15.xml"/><Relationship Id="rId65" Type="http://schemas.openxmlformats.org/officeDocument/2006/relationships/font" Target="fonts/Montserrat-regular.fntdata"/><Relationship Id="rId24" Type="http://schemas.openxmlformats.org/officeDocument/2006/relationships/slide" Target="slides/slide18.xml"/><Relationship Id="rId68" Type="http://schemas.openxmlformats.org/officeDocument/2006/relationships/font" Target="fonts/Montserrat-boldItalic.fntdata"/><Relationship Id="rId23" Type="http://schemas.openxmlformats.org/officeDocument/2006/relationships/slide" Target="slides/slide17.xml"/><Relationship Id="rId67" Type="http://schemas.openxmlformats.org/officeDocument/2006/relationships/font" Target="fonts/Montserrat-italic.fntdata"/><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GoogleSans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0-06T23:08:22.441">
    <p:pos x="6000" y="0"/>
    <p:text>gifs para mostrar proceso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cloud/learn/natural-language-process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cloud/learn/natural-language-process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dnuggets.com/2019/07/nlp-vs-nlu-understanding-language-processing.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0/06/nlp-project-information-extraction/" TargetMode="External"/><Relationship Id="rId3" Type="http://schemas.openxmlformats.org/officeDocument/2006/relationships/hyperlink" Target="https://www.analyticsvidhya.com/blog/2020/03/spacy-tutorial-learn-natural-language-processing/" TargetMode="External"/><Relationship Id="rId4" Type="http://schemas.openxmlformats.org/officeDocument/2006/relationships/hyperlink" Target="https://monkeylearn.com/nps-feedback-analysis-online/" TargetMode="External"/><Relationship Id="rId5" Type="http://schemas.openxmlformats.org/officeDocument/2006/relationships/hyperlink" Target="https://www.forbes.com/sites/bernardmarr/2018/11/12/the-amazing-ways-google-and-grammarly-use-artificial-intelligence-to-improve-our-writing/#5de1d69b3bb0" TargetMode="External"/><Relationship Id="rId6" Type="http://schemas.openxmlformats.org/officeDocument/2006/relationships/hyperlink" Target="https://www.fastcompany.com/90539275/facebooks-ai-for-detecting-hate-speech-is-facing-its-biggest-challenge-yet" TargetMode="External"/><Relationship Id="rId7" Type="http://schemas.openxmlformats.org/officeDocument/2006/relationships/hyperlink" Target="https://towardsdatascience.com/generating-subtitles-automatically-using-mozilla-deepspeech-562c633936a7"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0/06/nlp-project-information-extraction/" TargetMode="External"/><Relationship Id="rId3" Type="http://schemas.openxmlformats.org/officeDocument/2006/relationships/hyperlink" Target="https://www.analyticsvidhya.com/blog/2020/03/spacy-tutorial-learn-natural-language-processing/" TargetMode="External"/><Relationship Id="rId4" Type="http://schemas.openxmlformats.org/officeDocument/2006/relationships/hyperlink" Target="https://monkeylearn.com/nps-feedback-analysis-online/" TargetMode="External"/><Relationship Id="rId5" Type="http://schemas.openxmlformats.org/officeDocument/2006/relationships/hyperlink" Target="https://www.forbes.com/sites/bernardmarr/2018/11/12/the-amazing-ways-google-and-grammarly-use-artificial-intelligence-to-improve-our-writing/#5de1d69b3bb0" TargetMode="External"/><Relationship Id="rId6" Type="http://schemas.openxmlformats.org/officeDocument/2006/relationships/hyperlink" Target="https://www.fastcompany.com/90539275/facebooks-ai-for-detecting-hate-speech-is-facing-its-biggest-challenge-yet" TargetMode="External"/><Relationship Id="rId7" Type="http://schemas.openxmlformats.org/officeDocument/2006/relationships/hyperlink" Target="https://towardsdatascience.com/generating-subtitles-automatically-using-mozilla-deepspeech-562c633936a7"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0/06/nlp-project-information-extraction/" TargetMode="External"/><Relationship Id="rId3" Type="http://schemas.openxmlformats.org/officeDocument/2006/relationships/hyperlink" Target="https://www.analyticsvidhya.com/blog/2020/03/spacy-tutorial-learn-natural-language-processing/" TargetMode="External"/><Relationship Id="rId4" Type="http://schemas.openxmlformats.org/officeDocument/2006/relationships/hyperlink" Target="https://monkeylearn.com/nps-feedback-analysis-online/" TargetMode="External"/><Relationship Id="rId5" Type="http://schemas.openxmlformats.org/officeDocument/2006/relationships/hyperlink" Target="https://www.forbes.com/sites/bernardmarr/2018/11/12/the-amazing-ways-google-and-grammarly-use-artificial-intelligence-to-improve-our-writing/#5de1d69b3bb0" TargetMode="External"/><Relationship Id="rId6" Type="http://schemas.openxmlformats.org/officeDocument/2006/relationships/hyperlink" Target="https://www.fastcompany.com/90539275/facebooks-ai-for-detecting-hate-speech-is-facing-its-biggest-challenge-yet" TargetMode="External"/><Relationship Id="rId7" Type="http://schemas.openxmlformats.org/officeDocument/2006/relationships/hyperlink" Target="https://towardsdatascience.com/generating-subtitles-automatically-using-mozilla-deepspeech-562c633936a7"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ing.oreilly.com/library/view/natural-language-processing/9781788478311/ch01s03.html#ch01lvl2sec06"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ing.oreilly.com/library/view/natural-language-processing/9781788478311/ch01s04.html#ch01lvl2sec08"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uYtk9Ymut4&amp;list=PLQY2H8rRoyvzDbLUZkbudP-MFQZwNmU4S&amp;index=5"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s.stackexchange.com/questions/181/how-to-choose-the-number-of-hidden-layers-and-nodes-in-a-feedforward-neural-net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marcovasquez/basic-nlp-with-tensorflow-and-wordclou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f9d1302a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f9d1302a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70bc719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70bc719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1d578225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1d578225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latin typeface="Montserrat"/>
                <a:ea typeface="Montserrat"/>
                <a:cs typeface="Montserrat"/>
                <a:sym typeface="Montserrat"/>
              </a:rPr>
              <a:t>Comunicar efectivamente contigo y con los que te rodean </a:t>
            </a:r>
            <a:endParaRPr>
              <a:solidFill>
                <a:srgbClr val="441848"/>
              </a:solidFill>
              <a:latin typeface="Montserrat"/>
              <a:ea typeface="Montserrat"/>
              <a:cs typeface="Montserrat"/>
              <a:sym typeface="Montserrat"/>
            </a:endParaRPr>
          </a:p>
          <a:p>
            <a:pPr indent="0" lvl="0" marL="0" rtl="0" algn="l">
              <a:spcBef>
                <a:spcPts val="0"/>
              </a:spcBef>
              <a:spcAft>
                <a:spcPts val="0"/>
              </a:spcAft>
              <a:buNone/>
            </a:pPr>
            <a:r>
              <a:rPr lang="en" sz="1450">
                <a:solidFill>
                  <a:schemeClr val="dk1"/>
                </a:solidFill>
                <a:highlight>
                  <a:srgbClr val="FFFFFF"/>
                </a:highlight>
                <a:latin typeface="Georgia"/>
                <a:ea typeface="Georgia"/>
                <a:cs typeface="Georgia"/>
                <a:sym typeface="Georgia"/>
              </a:rPr>
              <a:t>Neuro-Linguistic Programming started or rather discovered in the 1970s by John Grinder (an American linguist) and Richard Bandler (An American Author and Trainer).  When it comes to this NLP, one unavoidable name is Tony Robbins, the American Motivational Guru who coached more than 50 million people with NLP techniques like physiology and modelling in his coaching to achieve success and perhaps is the most influential NLP coach till date.</a:t>
            </a:r>
            <a:endParaRPr sz="14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rgbClr val="FFFFFF"/>
                </a:highlight>
                <a:latin typeface="Georgia"/>
                <a:ea typeface="Georgia"/>
                <a:cs typeface="Georgia"/>
                <a:sym typeface="Georgia"/>
              </a:rPr>
              <a:t>VS</a:t>
            </a:r>
            <a:endParaRPr sz="14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450">
                <a:solidFill>
                  <a:schemeClr val="dk1"/>
                </a:solidFill>
                <a:highlight>
                  <a:srgbClr val="FFFFFF"/>
                </a:highlight>
                <a:latin typeface="Georgia"/>
                <a:ea typeface="Georgia"/>
                <a:cs typeface="Georgia"/>
                <a:sym typeface="Georgia"/>
              </a:rPr>
              <a:t>Natural Language Processing was started in the 1950s, expected rapid progress but got stalled in the 1960s itself, gained slow progress in the 80s and 90s, and turned a new leaf in early 2000s</a:t>
            </a:r>
            <a:endParaRPr sz="14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45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a:solidFill>
                  <a:srgbClr val="4C1130"/>
                </a:solidFill>
                <a:highlight>
                  <a:srgbClr val="FFFFFF"/>
                </a:highlight>
                <a:latin typeface="Montserrat"/>
                <a:ea typeface="Montserrat"/>
                <a:cs typeface="Montserrat"/>
                <a:sym typeface="Montserrat"/>
              </a:rPr>
              <a:t>OJO: Aqui nos enfocaremos en el lado derecho</a:t>
            </a:r>
            <a:endParaRPr>
              <a:solidFill>
                <a:srgbClr val="4C1130"/>
              </a:solidFill>
              <a:highlight>
                <a:srgbClr val="FFFFFF"/>
              </a:highlight>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23f1952a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23f1952a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u="sng">
                <a:solidFill>
                  <a:schemeClr val="hlink"/>
                </a:solidFill>
                <a:latin typeface="Montserrat"/>
                <a:ea typeface="Montserrat"/>
                <a:cs typeface="Montserrat"/>
                <a:sym typeface="Montserrat"/>
                <a:hlinkClick r:id="rId2"/>
              </a:rPr>
              <a:t>https://www.ibm.com/cloud/learn/natural-language-processing</a:t>
            </a:r>
            <a:endParaRPr sz="1000">
              <a:solidFill>
                <a:schemeClr val="dk1"/>
              </a:solidFill>
              <a:latin typeface="Montserrat"/>
              <a:ea typeface="Montserrat"/>
              <a:cs typeface="Montserrat"/>
              <a:sym typeface="Montserrat"/>
            </a:endParaRPr>
          </a:p>
          <a:p>
            <a:pPr indent="0" lvl="0" marL="0" rtl="0" algn="l">
              <a:lnSpc>
                <a:spcPct val="90000"/>
              </a:lnSpc>
              <a:spcBef>
                <a:spcPts val="0"/>
              </a:spcBef>
              <a:spcAft>
                <a:spcPts val="0"/>
              </a:spcAft>
              <a:buNone/>
            </a:pPr>
            <a:r>
              <a:rPr lang="en">
                <a:solidFill>
                  <a:srgbClr val="441848"/>
                </a:solidFill>
                <a:latin typeface="Montserrat"/>
                <a:ea typeface="Montserrat"/>
                <a:cs typeface="Montserrat"/>
                <a:sym typeface="Montserrat"/>
              </a:rPr>
              <a:t>Bonita intersección entre el estudio del lenguaje humano modelando reglas con </a:t>
            </a:r>
            <a:r>
              <a:rPr b="1" lang="en" sz="1000">
                <a:solidFill>
                  <a:schemeClr val="dk1"/>
                </a:solidFill>
                <a:highlight>
                  <a:schemeClr val="lt1"/>
                </a:highlight>
                <a:latin typeface="Montserrat"/>
                <a:ea typeface="Montserrat"/>
                <a:cs typeface="Montserrat"/>
                <a:sym typeface="Montserrat"/>
              </a:rPr>
              <a:t>modelos estadísticos, de aprendizaje automático y de aprendizaje profundo</a:t>
            </a:r>
            <a:endParaRPr>
              <a:solidFill>
                <a:srgbClr val="441848"/>
              </a:solidFill>
              <a:latin typeface="Montserrat"/>
              <a:ea typeface="Montserrat"/>
              <a:cs typeface="Montserrat"/>
              <a:sym typeface="Montserrat"/>
            </a:endParaRPr>
          </a:p>
          <a:p>
            <a:pPr indent="0" lvl="0" marL="0" rtl="0" algn="l">
              <a:lnSpc>
                <a:spcPct val="90000"/>
              </a:lnSpc>
              <a:spcBef>
                <a:spcPts val="0"/>
              </a:spcBef>
              <a:spcAft>
                <a:spcPts val="0"/>
              </a:spcAft>
              <a:buClr>
                <a:schemeClr val="dk1"/>
              </a:buClr>
              <a:buSzPts val="1100"/>
              <a:buFont typeface="Arial"/>
              <a:buNone/>
            </a:pPr>
            <a:r>
              <a:t/>
            </a:r>
            <a:endParaRPr>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dk1"/>
                </a:solidFill>
                <a:highlight>
                  <a:srgbClr val="FFFFFF"/>
                </a:highlight>
                <a:latin typeface="Montserrat"/>
                <a:ea typeface="Montserrat"/>
                <a:cs typeface="Montserrat"/>
                <a:sym typeface="Montserrat"/>
              </a:rPr>
              <a:t>Combina la </a:t>
            </a:r>
            <a:r>
              <a:rPr b="1" lang="en" sz="1000">
                <a:solidFill>
                  <a:schemeClr val="dk1"/>
                </a:solidFill>
                <a:highlight>
                  <a:srgbClr val="FFFFFF"/>
                </a:highlight>
                <a:latin typeface="Montserrat"/>
                <a:ea typeface="Montserrat"/>
                <a:cs typeface="Montserrat"/>
                <a:sym typeface="Montserrat"/>
              </a:rPr>
              <a:t>lingüística computacional</a:t>
            </a:r>
            <a:r>
              <a:rPr lang="en" sz="1000">
                <a:solidFill>
                  <a:schemeClr val="dk1"/>
                </a:solidFill>
                <a:highlight>
                  <a:srgbClr val="FFFFFF"/>
                </a:highlight>
                <a:latin typeface="Montserrat"/>
                <a:ea typeface="Montserrat"/>
                <a:cs typeface="Montserrat"/>
                <a:sym typeface="Montserrat"/>
              </a:rPr>
              <a:t> (modelado basado en reglas del lenguaje humano) con</a:t>
            </a:r>
            <a:r>
              <a:rPr b="1" lang="en" sz="1000">
                <a:solidFill>
                  <a:schemeClr val="dk1"/>
                </a:solidFill>
                <a:highlight>
                  <a:srgbClr val="FFFFFF"/>
                </a:highlight>
                <a:latin typeface="Montserrat"/>
                <a:ea typeface="Montserrat"/>
                <a:cs typeface="Montserrat"/>
                <a:sym typeface="Montserrat"/>
              </a:rPr>
              <a:t> modelos estadísticos, de aprendizaje automático y de aprendizaje profundo</a:t>
            </a:r>
            <a:r>
              <a:rPr lang="en" sz="1000">
                <a:solidFill>
                  <a:schemeClr val="dk1"/>
                </a:solidFill>
                <a:highlight>
                  <a:srgbClr val="FFFFFF"/>
                </a:highlight>
                <a:latin typeface="Montserrat"/>
                <a:ea typeface="Montserrat"/>
                <a:cs typeface="Montserrat"/>
                <a:sym typeface="Montserrat"/>
              </a:rPr>
              <a:t>. Juntas, estas tecnologías permiten a las computadoras procesar el lenguaje humano en forma de texto o datos de voz y "comprender" su significado completo, con la intención y el sentimiento del hablante o escritor.</a:t>
            </a:r>
            <a:endParaRPr sz="10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0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dk1"/>
                </a:solidFill>
                <a:highlight>
                  <a:srgbClr val="FFFFFF"/>
                </a:highlight>
                <a:latin typeface="Montserrat"/>
                <a:ea typeface="Montserrat"/>
                <a:cs typeface="Montserrat"/>
                <a:sym typeface="Montserrat"/>
              </a:rPr>
              <a:t>La PNL tiene como </a:t>
            </a:r>
            <a:r>
              <a:rPr b="1" lang="en" sz="1000">
                <a:solidFill>
                  <a:schemeClr val="dk1"/>
                </a:solidFill>
                <a:highlight>
                  <a:srgbClr val="FFFFFF"/>
                </a:highlight>
                <a:latin typeface="Montserrat"/>
                <a:ea typeface="Montserrat"/>
                <a:cs typeface="Montserrat"/>
                <a:sym typeface="Montserrat"/>
              </a:rPr>
              <a:t>objetivo </a:t>
            </a:r>
            <a:r>
              <a:rPr lang="en" sz="1000">
                <a:solidFill>
                  <a:schemeClr val="dk1"/>
                </a:solidFill>
                <a:highlight>
                  <a:srgbClr val="FFFFFF"/>
                </a:highlight>
                <a:latin typeface="Montserrat"/>
                <a:ea typeface="Montserrat"/>
                <a:cs typeface="Montserrat"/>
                <a:sym typeface="Montserrat"/>
              </a:rPr>
              <a:t>desarrollar métodos para resolver problemas prácticos relacionados con el lenguaje, como extracción de información, reconocimiento automático de voz, traducción automática, análisis de sentimientos, respuesta a preguntas y resumen. CL, por otro lado, emplea métodos computacionales para comprender las propiedades del lenguaje humano. ¿Cómo entendemos el lenguaje? ¿Cómo producimos el lenguaje? ¿Cómo aprendemos idiomas? ¿Qué relaciones tienen las lenguas entre sí?</a:t>
            </a:r>
            <a:endParaRPr sz="1000">
              <a:solidFill>
                <a:schemeClr val="dk1"/>
              </a:solidFill>
              <a:highlight>
                <a:srgbClr val="FFFFFF"/>
              </a:highlight>
              <a:latin typeface="Montserrat"/>
              <a:ea typeface="Montserrat"/>
              <a:cs typeface="Montserrat"/>
              <a:sym typeface="Montserra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23f19564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23f19564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u="sng">
                <a:solidFill>
                  <a:schemeClr val="hlink"/>
                </a:solidFill>
                <a:latin typeface="Montserrat"/>
                <a:ea typeface="Montserrat"/>
                <a:cs typeface="Montserrat"/>
                <a:sym typeface="Montserrat"/>
                <a:hlinkClick r:id="rId2"/>
              </a:rPr>
              <a:t>https://www.ibm.com/cloud/learn/natural-language-processing</a:t>
            </a:r>
            <a:endParaRPr sz="10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dk1"/>
                </a:solidFill>
                <a:latin typeface="Montserrat"/>
                <a:ea typeface="Montserrat"/>
                <a:cs typeface="Montserrat"/>
                <a:sym typeface="Montserrat"/>
              </a:rPr>
              <a:t>El procesamiento del lenguaje natural (PNL) se refiere a la rama de la inteligencia artificial, que se ocupa de dar a las computadoras la capacidad de comprender texto y palabras habladas de la misma manera que los seres humanos.</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u="sng">
                <a:solidFill>
                  <a:srgbClr val="0097A7"/>
                </a:solidFill>
                <a:latin typeface="Montserrat"/>
                <a:ea typeface="Montserrat"/>
                <a:cs typeface="Montserrat"/>
                <a:sym typeface="Montserrat"/>
                <a:hlinkClick r:id="rId2">
                  <a:extLst>
                    <a:ext uri="{A12FA001-AC4F-418D-AE19-62706E023703}">
                      <ahyp:hlinkClr val="tx"/>
                    </a:ext>
                  </a:extLst>
                </a:hlinkClick>
              </a:rPr>
              <a:t>https://www.kdnuggets.com/2019/07/nlp-vs-nlu-understanding-language-processing.html</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sz="1500">
                <a:solidFill>
                  <a:srgbClr val="3A3B41"/>
                </a:solidFill>
                <a:highlight>
                  <a:srgbClr val="FFFFFF"/>
                </a:highlight>
                <a:latin typeface="Lora"/>
                <a:ea typeface="Lora"/>
                <a:cs typeface="Lora"/>
                <a:sym typeface="Lora"/>
              </a:rPr>
              <a:t>Syntactic analysis (syntax) and semantic analysis (semantic) are the two primary techniques that lead to the understanding of natural language. Language is a set of valid sentences, but what makes a sentence valid? Syntax and semantics.</a:t>
            </a:r>
            <a:endParaRPr sz="1500">
              <a:solidFill>
                <a:srgbClr val="3A3B41"/>
              </a:solidFill>
              <a:highlight>
                <a:srgbClr val="FFFFFF"/>
              </a:highlight>
              <a:latin typeface="Lora"/>
              <a:ea typeface="Lora"/>
              <a:cs typeface="Lora"/>
              <a:sym typeface="Lora"/>
            </a:endParaRPr>
          </a:p>
          <a:p>
            <a:pPr indent="0" lvl="0" marL="0" rtl="0" algn="l">
              <a:lnSpc>
                <a:spcPct val="115000"/>
              </a:lnSpc>
              <a:spcBef>
                <a:spcPts val="1800"/>
              </a:spcBef>
              <a:spcAft>
                <a:spcPts val="0"/>
              </a:spcAft>
              <a:buNone/>
            </a:pPr>
            <a:r>
              <a:rPr lang="en" sz="1500">
                <a:solidFill>
                  <a:srgbClr val="3A3B41"/>
                </a:solidFill>
                <a:highlight>
                  <a:srgbClr val="FFFFFF"/>
                </a:highlight>
                <a:latin typeface="Lora"/>
                <a:ea typeface="Lora"/>
                <a:cs typeface="Lora"/>
                <a:sym typeface="Lora"/>
              </a:rPr>
              <a:t>Syntax is the grammatical structure of the text, whereas semantics is the meaning being conveyed. A sentence that is syntactically correct, however, is not always semantically correct. For example, “cows flow supremely” is grammatically valid (subject — verb — adverb) but it doesn't make any sense.</a:t>
            </a:r>
            <a:endParaRPr sz="1500">
              <a:solidFill>
                <a:srgbClr val="3A3B41"/>
              </a:solidFill>
              <a:highlight>
                <a:srgbClr val="FFFFFF"/>
              </a:highlight>
              <a:latin typeface="Lora"/>
              <a:ea typeface="Lora"/>
              <a:cs typeface="Lora"/>
              <a:sym typeface="Lora"/>
            </a:endParaRPr>
          </a:p>
          <a:p>
            <a:pPr indent="0" lvl="0" marL="0" rtl="0" algn="l">
              <a:lnSpc>
                <a:spcPct val="115000"/>
              </a:lnSpc>
              <a:spcBef>
                <a:spcPts val="1800"/>
              </a:spcBef>
              <a:spcAft>
                <a:spcPts val="0"/>
              </a:spcAft>
              <a:buClr>
                <a:schemeClr val="dk1"/>
              </a:buClr>
              <a:buSzPts val="1100"/>
              <a:buFont typeface="Arial"/>
              <a:buNone/>
            </a:pPr>
            <a:r>
              <a:t/>
            </a:r>
            <a:endParaRPr/>
          </a:p>
          <a:p>
            <a:pPr indent="-311150" lvl="0" marL="457200" rtl="0" algn="l">
              <a:spcBef>
                <a:spcPts val="0"/>
              </a:spcBef>
              <a:spcAft>
                <a:spcPts val="0"/>
              </a:spcAft>
              <a:buClr>
                <a:srgbClr val="441848"/>
              </a:buClr>
              <a:buSzPts val="1300"/>
              <a:buFont typeface="Montserrat"/>
              <a:buChar char="●"/>
            </a:pPr>
            <a:r>
              <a:rPr lang="en" sz="1300">
                <a:solidFill>
                  <a:srgbClr val="441848"/>
                </a:solidFill>
                <a:latin typeface="Montserrat"/>
                <a:ea typeface="Montserrat"/>
                <a:cs typeface="Montserrat"/>
                <a:sym typeface="Montserrat"/>
              </a:rPr>
              <a:t>Tokenización</a:t>
            </a:r>
            <a:endParaRPr sz="1300">
              <a:solidFill>
                <a:srgbClr val="441848"/>
              </a:solidFill>
              <a:latin typeface="Montserrat"/>
              <a:ea typeface="Montserrat"/>
              <a:cs typeface="Montserrat"/>
              <a:sym typeface="Montserrat"/>
            </a:endParaRPr>
          </a:p>
          <a:p>
            <a:pPr indent="-311150" lvl="0" marL="457200" rtl="0" algn="l">
              <a:spcBef>
                <a:spcPts val="1000"/>
              </a:spcBef>
              <a:spcAft>
                <a:spcPts val="0"/>
              </a:spcAft>
              <a:buClr>
                <a:srgbClr val="441848"/>
              </a:buClr>
              <a:buSzPts val="1300"/>
              <a:buFont typeface="Montserrat"/>
              <a:buChar char="●"/>
            </a:pPr>
            <a:r>
              <a:rPr lang="en" sz="1300">
                <a:solidFill>
                  <a:srgbClr val="441848"/>
                </a:solidFill>
                <a:latin typeface="Montserrat"/>
                <a:ea typeface="Montserrat"/>
                <a:cs typeface="Montserrat"/>
                <a:sym typeface="Montserrat"/>
              </a:rPr>
              <a:t>Clasificación de las frases/sinopsis</a:t>
            </a:r>
            <a:endParaRPr sz="1300">
              <a:solidFill>
                <a:srgbClr val="441848"/>
              </a:solidFill>
              <a:latin typeface="Montserrat"/>
              <a:ea typeface="Montserrat"/>
              <a:cs typeface="Montserrat"/>
              <a:sym typeface="Montserrat"/>
            </a:endParaRPr>
          </a:p>
          <a:p>
            <a:pPr indent="-311150" lvl="0" marL="457200" rtl="0" algn="l">
              <a:spcBef>
                <a:spcPts val="1000"/>
              </a:spcBef>
              <a:spcAft>
                <a:spcPts val="0"/>
              </a:spcAft>
              <a:buClr>
                <a:srgbClr val="441848"/>
              </a:buClr>
              <a:buSzPts val="1300"/>
              <a:buFont typeface="Montserrat"/>
              <a:buChar char="●"/>
            </a:pPr>
            <a:r>
              <a:rPr lang="en" sz="1300">
                <a:solidFill>
                  <a:srgbClr val="441848"/>
                </a:solidFill>
                <a:latin typeface="Montserrat"/>
                <a:ea typeface="Montserrat"/>
                <a:cs typeface="Montserrat"/>
                <a:sym typeface="Montserrat"/>
              </a:rPr>
              <a:t>Reconocimiento de Entidades Nombradas</a:t>
            </a:r>
            <a:endParaRPr sz="1300">
              <a:solidFill>
                <a:srgbClr val="441848"/>
              </a:solidFill>
              <a:latin typeface="Montserrat"/>
              <a:ea typeface="Montserrat"/>
              <a:cs typeface="Montserrat"/>
              <a:sym typeface="Montserrat"/>
            </a:endParaRPr>
          </a:p>
          <a:p>
            <a:pPr indent="-311150" lvl="0" marL="457200" rtl="0" algn="l">
              <a:spcBef>
                <a:spcPts val="1000"/>
              </a:spcBef>
              <a:spcAft>
                <a:spcPts val="0"/>
              </a:spcAft>
              <a:buClr>
                <a:srgbClr val="441848"/>
              </a:buClr>
              <a:buSzPts val="1300"/>
              <a:buFont typeface="Montserrat"/>
              <a:buChar char="●"/>
            </a:pPr>
            <a:r>
              <a:rPr lang="en" sz="1300">
                <a:solidFill>
                  <a:srgbClr val="441848"/>
                </a:solidFill>
                <a:latin typeface="Montserrat"/>
                <a:ea typeface="Montserrat"/>
                <a:cs typeface="Montserrat"/>
                <a:sym typeface="Montserrat"/>
              </a:rPr>
              <a:t>Desambiguaciones del sentido de la palabra</a:t>
            </a:r>
            <a:endParaRPr sz="1300">
              <a:solidFill>
                <a:srgbClr val="441848"/>
              </a:solidFill>
              <a:latin typeface="Montserrat"/>
              <a:ea typeface="Montserrat"/>
              <a:cs typeface="Montserrat"/>
              <a:sym typeface="Montserrat"/>
            </a:endParaRPr>
          </a:p>
          <a:p>
            <a:pPr indent="-311150" lvl="0" marL="457200" rtl="0" algn="l">
              <a:spcBef>
                <a:spcPts val="1000"/>
              </a:spcBef>
              <a:spcAft>
                <a:spcPts val="0"/>
              </a:spcAft>
              <a:buClr>
                <a:srgbClr val="441848"/>
              </a:buClr>
              <a:buSzPts val="1300"/>
              <a:buFont typeface="Montserrat"/>
              <a:buChar char="●"/>
            </a:pPr>
            <a:r>
              <a:rPr lang="en" sz="1300">
                <a:solidFill>
                  <a:srgbClr val="441848"/>
                </a:solidFill>
                <a:latin typeface="Montserrat"/>
                <a:ea typeface="Montserrat"/>
                <a:cs typeface="Montserrat"/>
                <a:sym typeface="Montserrat"/>
              </a:rPr>
              <a:t>Etiquetado de parte del discurso (PoS)</a:t>
            </a:r>
            <a:endParaRPr sz="1300">
              <a:solidFill>
                <a:srgbClr val="441848"/>
              </a:solidFill>
              <a:latin typeface="Montserrat"/>
              <a:ea typeface="Montserrat"/>
              <a:cs typeface="Montserrat"/>
              <a:sym typeface="Montserrat"/>
            </a:endParaRPr>
          </a:p>
          <a:p>
            <a:pPr indent="-311150" lvl="0" marL="457200" rtl="0" algn="l">
              <a:spcBef>
                <a:spcPts val="1000"/>
              </a:spcBef>
              <a:spcAft>
                <a:spcPts val="0"/>
              </a:spcAft>
              <a:buClr>
                <a:srgbClr val="441848"/>
              </a:buClr>
              <a:buSzPts val="1300"/>
              <a:buFont typeface="Montserrat"/>
              <a:buChar char="●"/>
            </a:pPr>
            <a:r>
              <a:rPr lang="en" sz="1300">
                <a:solidFill>
                  <a:srgbClr val="441848"/>
                </a:solidFill>
                <a:latin typeface="Montserrat"/>
                <a:ea typeface="Montserrat"/>
                <a:cs typeface="Montserrat"/>
                <a:sym typeface="Montserrat"/>
              </a:rPr>
              <a:t>Generación de idiomas</a:t>
            </a:r>
            <a:endParaRPr sz="1300">
              <a:solidFill>
                <a:srgbClr val="441848"/>
              </a:solidFill>
              <a:latin typeface="Montserrat"/>
              <a:ea typeface="Montserrat"/>
              <a:cs typeface="Montserrat"/>
              <a:sym typeface="Montserrat"/>
            </a:endParaRPr>
          </a:p>
          <a:p>
            <a:pPr indent="-311150" lvl="0" marL="457200" rtl="0" algn="l">
              <a:spcBef>
                <a:spcPts val="1000"/>
              </a:spcBef>
              <a:spcAft>
                <a:spcPts val="0"/>
              </a:spcAft>
              <a:buClr>
                <a:srgbClr val="441848"/>
              </a:buClr>
              <a:buSzPts val="1300"/>
              <a:buFont typeface="Montserrat"/>
              <a:buChar char="●"/>
            </a:pPr>
            <a:r>
              <a:rPr lang="en" sz="1300">
                <a:solidFill>
                  <a:srgbClr val="441848"/>
                </a:solidFill>
                <a:latin typeface="Montserrat"/>
                <a:ea typeface="Montserrat"/>
                <a:cs typeface="Montserrat"/>
                <a:sym typeface="Montserrat"/>
              </a:rPr>
              <a:t>Respuesta a preguntas</a:t>
            </a:r>
            <a:endParaRPr sz="1300">
              <a:solidFill>
                <a:srgbClr val="441848"/>
              </a:solidFill>
              <a:latin typeface="Montserrat"/>
              <a:ea typeface="Montserrat"/>
              <a:cs typeface="Montserrat"/>
              <a:sym typeface="Montserrat"/>
            </a:endParaRPr>
          </a:p>
          <a:p>
            <a:pPr indent="-311150" lvl="0" marL="457200" rtl="0" algn="l">
              <a:spcBef>
                <a:spcPts val="1000"/>
              </a:spcBef>
              <a:spcAft>
                <a:spcPts val="1000"/>
              </a:spcAft>
              <a:buClr>
                <a:srgbClr val="441848"/>
              </a:buClr>
              <a:buSzPts val="1300"/>
              <a:buFont typeface="Montserrat"/>
              <a:buChar char="●"/>
            </a:pPr>
            <a:r>
              <a:rPr lang="en" sz="1300">
                <a:solidFill>
                  <a:srgbClr val="441848"/>
                </a:solidFill>
                <a:latin typeface="Montserrat"/>
                <a:ea typeface="Montserrat"/>
                <a:cs typeface="Montserrat"/>
                <a:sym typeface="Montserrat"/>
              </a:rPr>
              <a:t>Traducción automática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594a5d13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f594a5d13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4C1130"/>
                </a:solidFill>
                <a:latin typeface="Montserrat"/>
                <a:ea typeface="Montserrat"/>
                <a:cs typeface="Montserrat"/>
                <a:sym typeface="Montserrat"/>
              </a:rPr>
              <a:t>https://www.analyticsvidhya.com/blog/2020/07/top-10-applications-of-natural-language-processing-nlp/</a:t>
            </a:r>
            <a:endParaRPr sz="1000">
              <a:solidFill>
                <a:srgbClr val="4C1130"/>
              </a:solidFill>
              <a:latin typeface="Montserrat"/>
              <a:ea typeface="Montserrat"/>
              <a:cs typeface="Montserrat"/>
              <a:sym typeface="Montserrat"/>
            </a:endParaRPr>
          </a:p>
          <a:p>
            <a:pPr indent="-292100" lvl="0" marL="457200" rtl="0" algn="l">
              <a:lnSpc>
                <a:spcPct val="100000"/>
              </a:lnSpc>
              <a:spcBef>
                <a:spcPts val="40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Search Autocorrect and Autocomplete</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Language Translator</a:t>
            </a:r>
            <a:endParaRPr sz="1000">
              <a:solidFill>
                <a:srgbClr val="4C1130"/>
              </a:solidFill>
              <a:highlight>
                <a:srgbClr val="FFFFFF"/>
              </a:highlight>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Targeted Advertising: One day I was searching for a mobile phone on Amazon, and a few minutes later, Google started showing me ads related to similar mobile phones on various webpages. I am sure you have experienced it.</a:t>
            </a:r>
            <a:endParaRPr sz="1000">
              <a:solidFill>
                <a:srgbClr val="4C1130"/>
              </a:solidFill>
              <a:highlight>
                <a:srgbClr val="FFFFFF"/>
              </a:highlight>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Hiring and Recruitment: The technique, like </a:t>
            </a:r>
            <a:r>
              <a:rPr lang="en" sz="1000">
                <a:solidFill>
                  <a:srgbClr val="4C1130"/>
                </a:solidFill>
                <a:highlight>
                  <a:srgbClr val="FFFFFF"/>
                </a:highlight>
                <a:uFill>
                  <a:noFill/>
                </a:uFill>
                <a:latin typeface="Montserrat"/>
                <a:ea typeface="Montserrat"/>
                <a:cs typeface="Montserrat"/>
                <a:sym typeface="Montserrat"/>
                <a:hlinkClick r:id="rId2">
                  <a:extLst>
                    <a:ext uri="{A12FA001-AC4F-418D-AE19-62706E023703}">
                      <ahyp:hlinkClr val="tx"/>
                    </a:ext>
                  </a:extLst>
                </a:hlinkClick>
              </a:rPr>
              <a:t>information extraction</a:t>
            </a:r>
            <a:r>
              <a:rPr lang="en" sz="1000">
                <a:solidFill>
                  <a:srgbClr val="4C1130"/>
                </a:solidFill>
                <a:highlight>
                  <a:srgbClr val="FFFFFF"/>
                </a:highlight>
                <a:latin typeface="Montserrat"/>
                <a:ea typeface="Montserrat"/>
                <a:cs typeface="Montserrat"/>
                <a:sym typeface="Montserrat"/>
              </a:rPr>
              <a:t> with </a:t>
            </a:r>
            <a:r>
              <a:rPr lang="en" sz="1000">
                <a:solidFill>
                  <a:srgbClr val="4C1130"/>
                </a:solidFill>
                <a:highlight>
                  <a:srgbClr val="FFFFFF"/>
                </a:highlight>
                <a:uFill>
                  <a:noFill/>
                </a:uFill>
                <a:latin typeface="Montserrat"/>
                <a:ea typeface="Montserrat"/>
                <a:cs typeface="Montserrat"/>
                <a:sym typeface="Montserrat"/>
                <a:hlinkClick r:id="rId3">
                  <a:extLst>
                    <a:ext uri="{A12FA001-AC4F-418D-AE19-62706E023703}">
                      <ahyp:hlinkClr val="tx"/>
                    </a:ext>
                  </a:extLst>
                </a:hlinkClick>
              </a:rPr>
              <a:t>named entity recognition</a:t>
            </a:r>
            <a:r>
              <a:rPr lang="en" sz="1000">
                <a:solidFill>
                  <a:srgbClr val="4C1130"/>
                </a:solidFill>
                <a:highlight>
                  <a:srgbClr val="FFFFFF"/>
                </a:highlight>
                <a:latin typeface="Montserrat"/>
                <a:ea typeface="Montserrat"/>
                <a:cs typeface="Montserrat"/>
                <a:sym typeface="Montserrat"/>
              </a:rPr>
              <a:t>, can be used to extract information such as skills, name, location, and education.</a:t>
            </a:r>
            <a:endParaRPr sz="1000">
              <a:solidFill>
                <a:srgbClr val="4C1130"/>
              </a:solidFill>
              <a:highlight>
                <a:srgbClr val="FFFFFF"/>
              </a:highlight>
              <a:latin typeface="Montserrat"/>
              <a:ea typeface="Montserrat"/>
              <a:cs typeface="Montserrat"/>
              <a:sym typeface="Montserrat"/>
            </a:endParaRPr>
          </a:p>
          <a:p>
            <a:pPr indent="0" lvl="0" marL="0" rtl="0" algn="l">
              <a:lnSpc>
                <a:spcPct val="100000"/>
              </a:lnSpc>
              <a:spcBef>
                <a:spcPts val="400"/>
              </a:spcBef>
              <a:spcAft>
                <a:spcPts val="0"/>
              </a:spcAft>
              <a:buNone/>
            </a:pPr>
            <a:r>
              <a:t/>
            </a:r>
            <a:endParaRPr sz="1000">
              <a:solidFill>
                <a:srgbClr val="4C1130"/>
              </a:solidFill>
              <a:highlight>
                <a:srgbClr val="FFFFFF"/>
              </a:highlight>
              <a:latin typeface="Montserrat"/>
              <a:ea typeface="Montserrat"/>
              <a:cs typeface="Montserrat"/>
              <a:sym typeface="Montserrat"/>
            </a:endParaRPr>
          </a:p>
          <a:p>
            <a:pPr indent="0" lvl="0" marL="0" rtl="0" algn="l">
              <a:lnSpc>
                <a:spcPct val="100000"/>
              </a:lnSpc>
              <a:spcBef>
                <a:spcPts val="400"/>
              </a:spcBef>
              <a:spcAft>
                <a:spcPts val="0"/>
              </a:spcAft>
              <a:buNone/>
            </a:pPr>
            <a:r>
              <a:rPr lang="en" sz="1000">
                <a:solidFill>
                  <a:srgbClr val="4C1130"/>
                </a:solidFill>
                <a:highlight>
                  <a:srgbClr val="FFFFFF"/>
                </a:highlight>
                <a:latin typeface="Montserrat"/>
                <a:ea typeface="Montserrat"/>
                <a:cs typeface="Montserrat"/>
                <a:sym typeface="Montserrat"/>
              </a:rPr>
              <a:t>https://monkeylearn.com/blog/natural-language-processing-applications/</a:t>
            </a:r>
            <a:endParaRPr sz="1000">
              <a:solidFill>
                <a:srgbClr val="4C1130"/>
              </a:solidFill>
              <a:highlight>
                <a:srgbClr val="FFFFFF"/>
              </a:highlight>
              <a:latin typeface="Montserrat"/>
              <a:ea typeface="Montserrat"/>
              <a:cs typeface="Montserrat"/>
              <a:sym typeface="Montserrat"/>
            </a:endParaRPr>
          </a:p>
          <a:p>
            <a:pPr indent="-292100" lvl="0" marL="457200" rtl="0" algn="l">
              <a:lnSpc>
                <a:spcPct val="100000"/>
              </a:lnSpc>
              <a:spcBef>
                <a:spcPts val="140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Text Classification: You might use a  </a:t>
            </a:r>
            <a:r>
              <a:rPr lang="en" sz="1000">
                <a:solidFill>
                  <a:srgbClr val="4C1130"/>
                </a:solidFill>
                <a:uFill>
                  <a:noFill/>
                </a:uFill>
                <a:latin typeface="Montserrat"/>
                <a:ea typeface="Montserrat"/>
                <a:cs typeface="Montserrat"/>
                <a:sym typeface="Montserrat"/>
                <a:hlinkClick r:id="rId4">
                  <a:extLst>
                    <a:ext uri="{A12FA001-AC4F-418D-AE19-62706E023703}">
                      <ahyp:hlinkClr val="tx"/>
                    </a:ext>
                  </a:extLst>
                </a:hlinkClick>
              </a:rPr>
              <a:t>topic classifier for NPS survey responses</a:t>
            </a:r>
            <a:r>
              <a:rPr lang="en" sz="1000">
                <a:solidFill>
                  <a:srgbClr val="4C1130"/>
                </a:solidFill>
                <a:latin typeface="Montserrat"/>
                <a:ea typeface="Montserrat"/>
                <a:cs typeface="Montserrat"/>
                <a:sym typeface="Montserrat"/>
              </a:rPr>
              <a:t>, which automatically tags your data by topics like </a:t>
            </a:r>
            <a:r>
              <a:rPr i="1" lang="en" sz="1000">
                <a:solidFill>
                  <a:srgbClr val="4C1130"/>
                </a:solidFill>
                <a:latin typeface="Montserrat"/>
                <a:ea typeface="Montserrat"/>
                <a:cs typeface="Montserrat"/>
                <a:sym typeface="Montserrat"/>
              </a:rPr>
              <a:t>Customer Support, Features, Ease of Use,</a:t>
            </a:r>
            <a:r>
              <a:rPr lang="en" sz="1000">
                <a:solidFill>
                  <a:srgbClr val="4C1130"/>
                </a:solidFill>
                <a:latin typeface="Montserrat"/>
                <a:ea typeface="Montserrat"/>
                <a:cs typeface="Montserrat"/>
                <a:sym typeface="Montserrat"/>
              </a:rPr>
              <a:t> and </a:t>
            </a:r>
            <a:r>
              <a:rPr i="1" lang="en" sz="1000">
                <a:solidFill>
                  <a:srgbClr val="4C1130"/>
                </a:solidFill>
                <a:latin typeface="Montserrat"/>
                <a:ea typeface="Montserrat"/>
                <a:cs typeface="Montserrat"/>
                <a:sym typeface="Montserrat"/>
              </a:rPr>
              <a:t>Pricing</a:t>
            </a:r>
            <a:r>
              <a:rPr lang="en" sz="1000">
                <a:solidFill>
                  <a:srgbClr val="4C1130"/>
                </a:solidFill>
                <a:latin typeface="Montserrat"/>
                <a:ea typeface="Montserrat"/>
                <a:cs typeface="Montserrat"/>
                <a:sym typeface="Montserrat"/>
              </a:rPr>
              <a:t>.</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Chatbots &amp; Virtual Assistants</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Auto-Correct: Natural Language Processing plays a vital role in grammar checking software and auto-correct functions. Tools like Grammarly, for example, </a:t>
            </a:r>
            <a:r>
              <a:rPr lang="en" sz="1000">
                <a:solidFill>
                  <a:srgbClr val="4C1130"/>
                </a:solidFill>
                <a:uFill>
                  <a:noFill/>
                </a:uFill>
                <a:latin typeface="Montserrat"/>
                <a:ea typeface="Montserrat"/>
                <a:cs typeface="Montserrat"/>
                <a:sym typeface="Montserrat"/>
                <a:hlinkClick r:id="rId5">
                  <a:extLst>
                    <a:ext uri="{A12FA001-AC4F-418D-AE19-62706E023703}">
                      <ahyp:hlinkClr val="tx"/>
                    </a:ext>
                  </a:extLst>
                </a:hlinkClick>
              </a:rPr>
              <a:t>use NLP to help you improve your writing</a:t>
            </a:r>
            <a:r>
              <a:rPr lang="en" sz="1000">
                <a:solidFill>
                  <a:srgbClr val="4C1130"/>
                </a:solidFill>
                <a:latin typeface="Montserrat"/>
                <a:ea typeface="Montserrat"/>
                <a:cs typeface="Montserrat"/>
                <a:sym typeface="Montserrat"/>
              </a:rPr>
              <a:t>, by detecting grammar, spelling, or sentence structure errors. </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SPAM</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000">
                <a:solidFill>
                  <a:srgbClr val="4C1130"/>
                </a:solidFill>
                <a:latin typeface="Montserrat"/>
                <a:ea typeface="Montserrat"/>
                <a:cs typeface="Montserrat"/>
                <a:sym typeface="Montserrat"/>
              </a:rPr>
              <a:t>https://www.fastcompany.com/90539275/facebooks-ai-for-detecting-hate-speech-is-facing-its-biggest-challenge-yet</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uFill>
                  <a:noFill/>
                </a:uFill>
                <a:latin typeface="Montserrat"/>
                <a:ea typeface="Montserrat"/>
                <a:cs typeface="Montserrat"/>
                <a:sym typeface="Montserrat"/>
                <a:hlinkClick r:id="rId6">
                  <a:extLst>
                    <a:ext uri="{A12FA001-AC4F-418D-AE19-62706E023703}">
                      <ahyp:hlinkClr val="tx"/>
                    </a:ext>
                  </a:extLst>
                </a:hlinkClick>
              </a:rPr>
              <a:t>Facebook’s AI for detecting hate speech is facing its biggest challenge yet</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000" u="sng">
                <a:solidFill>
                  <a:schemeClr val="hlink"/>
                </a:solidFill>
                <a:latin typeface="Montserrat"/>
                <a:ea typeface="Montserrat"/>
                <a:cs typeface="Montserrat"/>
                <a:sym typeface="Montserrat"/>
                <a:hlinkClick r:id="rId7"/>
              </a:rPr>
              <a:t>https://towardsdatascience.com/generating-subtitles-automatically-using-mozilla-deepspeech-562c633936a</a:t>
            </a:r>
            <a:r>
              <a:rPr lang="en" sz="1000">
                <a:solidFill>
                  <a:srgbClr val="4C1130"/>
                </a:solidFill>
                <a:latin typeface="Montserrat"/>
                <a:ea typeface="Montserrat"/>
                <a:cs typeface="Montserrat"/>
                <a:sym typeface="Montserrat"/>
              </a:rPr>
              <a:t>7</a:t>
            </a:r>
            <a:endParaRPr sz="1000">
              <a:solidFill>
                <a:srgbClr val="4C1130"/>
              </a:solidFill>
              <a:latin typeface="Montserrat"/>
              <a:ea typeface="Montserrat"/>
              <a:cs typeface="Montserrat"/>
              <a:sym typeface="Montserrat"/>
            </a:endParaRPr>
          </a:p>
          <a:p>
            <a:pPr indent="-292100" lvl="0" marL="457200" rtl="0" algn="l">
              <a:lnSpc>
                <a:spcPct val="182608"/>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Generate Subtitles for any video file using Mozilla DeepSpeech</a:t>
            </a:r>
            <a:endParaRPr sz="1000">
              <a:solidFill>
                <a:srgbClr val="4C1130"/>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15000"/>
              </a:lnSpc>
              <a:spcBef>
                <a:spcPts val="140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20000"/>
              </a:lnSpc>
              <a:spcBef>
                <a:spcPts val="400"/>
              </a:spcBef>
              <a:spcAft>
                <a:spcPts val="400"/>
              </a:spcAft>
              <a:buNone/>
            </a:pPr>
            <a:r>
              <a:t/>
            </a:r>
            <a:endParaRPr sz="1300">
              <a:solidFill>
                <a:srgbClr val="441848"/>
              </a:solidFill>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0466401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204664013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4C1130"/>
                </a:solidFill>
                <a:latin typeface="Montserrat"/>
                <a:ea typeface="Montserrat"/>
                <a:cs typeface="Montserrat"/>
                <a:sym typeface="Montserrat"/>
              </a:rPr>
              <a:t>https://www.analyticsvidhya.com/blog/2020/07/top-10-applications-of-natural-language-processing-nlp/</a:t>
            </a:r>
            <a:endParaRPr sz="1000">
              <a:solidFill>
                <a:srgbClr val="4C1130"/>
              </a:solidFill>
              <a:latin typeface="Montserrat"/>
              <a:ea typeface="Montserrat"/>
              <a:cs typeface="Montserrat"/>
              <a:sym typeface="Montserrat"/>
            </a:endParaRPr>
          </a:p>
          <a:p>
            <a:pPr indent="-292100" lvl="0" marL="457200" rtl="0" algn="l">
              <a:lnSpc>
                <a:spcPct val="100000"/>
              </a:lnSpc>
              <a:spcBef>
                <a:spcPts val="40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Search Autocorrect and Autocomplete</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Language Translator</a:t>
            </a:r>
            <a:endParaRPr sz="1000">
              <a:solidFill>
                <a:srgbClr val="4C1130"/>
              </a:solidFill>
              <a:highlight>
                <a:srgbClr val="FFFFFF"/>
              </a:highlight>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Targeted Advertising: One day I was searching for a mobile phone on Amazon, and a few minutes later, Google started showing me ads related to similar mobile phones on various webpages. I am sure you have experienced it.</a:t>
            </a:r>
            <a:endParaRPr sz="1000">
              <a:solidFill>
                <a:srgbClr val="4C1130"/>
              </a:solidFill>
              <a:highlight>
                <a:srgbClr val="FFFFFF"/>
              </a:highlight>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Hiring and Recruitment: The technique, like </a:t>
            </a:r>
            <a:r>
              <a:rPr lang="en" sz="1000">
                <a:solidFill>
                  <a:srgbClr val="4C1130"/>
                </a:solidFill>
                <a:highlight>
                  <a:srgbClr val="FFFFFF"/>
                </a:highlight>
                <a:uFill>
                  <a:noFill/>
                </a:uFill>
                <a:latin typeface="Montserrat"/>
                <a:ea typeface="Montserrat"/>
                <a:cs typeface="Montserrat"/>
                <a:sym typeface="Montserrat"/>
                <a:hlinkClick r:id="rId2">
                  <a:extLst>
                    <a:ext uri="{A12FA001-AC4F-418D-AE19-62706E023703}">
                      <ahyp:hlinkClr val="tx"/>
                    </a:ext>
                  </a:extLst>
                </a:hlinkClick>
              </a:rPr>
              <a:t>information extraction</a:t>
            </a:r>
            <a:r>
              <a:rPr lang="en" sz="1000">
                <a:solidFill>
                  <a:srgbClr val="4C1130"/>
                </a:solidFill>
                <a:highlight>
                  <a:srgbClr val="FFFFFF"/>
                </a:highlight>
                <a:latin typeface="Montserrat"/>
                <a:ea typeface="Montserrat"/>
                <a:cs typeface="Montserrat"/>
                <a:sym typeface="Montserrat"/>
              </a:rPr>
              <a:t> with </a:t>
            </a:r>
            <a:r>
              <a:rPr lang="en" sz="1000">
                <a:solidFill>
                  <a:srgbClr val="4C1130"/>
                </a:solidFill>
                <a:highlight>
                  <a:srgbClr val="FFFFFF"/>
                </a:highlight>
                <a:uFill>
                  <a:noFill/>
                </a:uFill>
                <a:latin typeface="Montserrat"/>
                <a:ea typeface="Montserrat"/>
                <a:cs typeface="Montserrat"/>
                <a:sym typeface="Montserrat"/>
                <a:hlinkClick r:id="rId3">
                  <a:extLst>
                    <a:ext uri="{A12FA001-AC4F-418D-AE19-62706E023703}">
                      <ahyp:hlinkClr val="tx"/>
                    </a:ext>
                  </a:extLst>
                </a:hlinkClick>
              </a:rPr>
              <a:t>named entity recognition</a:t>
            </a:r>
            <a:r>
              <a:rPr lang="en" sz="1000">
                <a:solidFill>
                  <a:srgbClr val="4C1130"/>
                </a:solidFill>
                <a:highlight>
                  <a:srgbClr val="FFFFFF"/>
                </a:highlight>
                <a:latin typeface="Montserrat"/>
                <a:ea typeface="Montserrat"/>
                <a:cs typeface="Montserrat"/>
                <a:sym typeface="Montserrat"/>
              </a:rPr>
              <a:t>, can be used to extract information such as skills, name, location, and education.</a:t>
            </a:r>
            <a:endParaRPr sz="1000">
              <a:solidFill>
                <a:srgbClr val="4C1130"/>
              </a:solidFill>
              <a:highlight>
                <a:srgbClr val="FFFFFF"/>
              </a:highlight>
              <a:latin typeface="Montserrat"/>
              <a:ea typeface="Montserrat"/>
              <a:cs typeface="Montserrat"/>
              <a:sym typeface="Montserrat"/>
            </a:endParaRPr>
          </a:p>
          <a:p>
            <a:pPr indent="0" lvl="0" marL="0" rtl="0" algn="l">
              <a:lnSpc>
                <a:spcPct val="100000"/>
              </a:lnSpc>
              <a:spcBef>
                <a:spcPts val="400"/>
              </a:spcBef>
              <a:spcAft>
                <a:spcPts val="0"/>
              </a:spcAft>
              <a:buNone/>
            </a:pPr>
            <a:r>
              <a:t/>
            </a:r>
            <a:endParaRPr sz="1000">
              <a:solidFill>
                <a:srgbClr val="4C1130"/>
              </a:solidFill>
              <a:highlight>
                <a:srgbClr val="FFFFFF"/>
              </a:highlight>
              <a:latin typeface="Montserrat"/>
              <a:ea typeface="Montserrat"/>
              <a:cs typeface="Montserrat"/>
              <a:sym typeface="Montserrat"/>
            </a:endParaRPr>
          </a:p>
          <a:p>
            <a:pPr indent="0" lvl="0" marL="0" rtl="0" algn="l">
              <a:lnSpc>
                <a:spcPct val="100000"/>
              </a:lnSpc>
              <a:spcBef>
                <a:spcPts val="400"/>
              </a:spcBef>
              <a:spcAft>
                <a:spcPts val="0"/>
              </a:spcAft>
              <a:buNone/>
            </a:pPr>
            <a:r>
              <a:rPr lang="en" sz="1000">
                <a:solidFill>
                  <a:srgbClr val="4C1130"/>
                </a:solidFill>
                <a:highlight>
                  <a:srgbClr val="FFFFFF"/>
                </a:highlight>
                <a:latin typeface="Montserrat"/>
                <a:ea typeface="Montserrat"/>
                <a:cs typeface="Montserrat"/>
                <a:sym typeface="Montserrat"/>
              </a:rPr>
              <a:t>https://monkeylearn.com/blog/natural-language-processing-applications/</a:t>
            </a:r>
            <a:endParaRPr sz="1000">
              <a:solidFill>
                <a:srgbClr val="4C1130"/>
              </a:solidFill>
              <a:highlight>
                <a:srgbClr val="FFFFFF"/>
              </a:highlight>
              <a:latin typeface="Montserrat"/>
              <a:ea typeface="Montserrat"/>
              <a:cs typeface="Montserrat"/>
              <a:sym typeface="Montserrat"/>
            </a:endParaRPr>
          </a:p>
          <a:p>
            <a:pPr indent="-292100" lvl="0" marL="457200" rtl="0" algn="l">
              <a:lnSpc>
                <a:spcPct val="100000"/>
              </a:lnSpc>
              <a:spcBef>
                <a:spcPts val="140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Text Classification: You might use a  </a:t>
            </a:r>
            <a:r>
              <a:rPr lang="en" sz="1000">
                <a:solidFill>
                  <a:srgbClr val="4C1130"/>
                </a:solidFill>
                <a:uFill>
                  <a:noFill/>
                </a:uFill>
                <a:latin typeface="Montserrat"/>
                <a:ea typeface="Montserrat"/>
                <a:cs typeface="Montserrat"/>
                <a:sym typeface="Montserrat"/>
                <a:hlinkClick r:id="rId4">
                  <a:extLst>
                    <a:ext uri="{A12FA001-AC4F-418D-AE19-62706E023703}">
                      <ahyp:hlinkClr val="tx"/>
                    </a:ext>
                  </a:extLst>
                </a:hlinkClick>
              </a:rPr>
              <a:t>topic classifier for NPS survey responses</a:t>
            </a:r>
            <a:r>
              <a:rPr lang="en" sz="1000">
                <a:solidFill>
                  <a:srgbClr val="4C1130"/>
                </a:solidFill>
                <a:latin typeface="Montserrat"/>
                <a:ea typeface="Montserrat"/>
                <a:cs typeface="Montserrat"/>
                <a:sym typeface="Montserrat"/>
              </a:rPr>
              <a:t>, which automatically tags your data by topics like </a:t>
            </a:r>
            <a:r>
              <a:rPr i="1" lang="en" sz="1000">
                <a:solidFill>
                  <a:srgbClr val="4C1130"/>
                </a:solidFill>
                <a:latin typeface="Montserrat"/>
                <a:ea typeface="Montserrat"/>
                <a:cs typeface="Montserrat"/>
                <a:sym typeface="Montserrat"/>
              </a:rPr>
              <a:t>Customer Support, Features, Ease of Use,</a:t>
            </a:r>
            <a:r>
              <a:rPr lang="en" sz="1000">
                <a:solidFill>
                  <a:srgbClr val="4C1130"/>
                </a:solidFill>
                <a:latin typeface="Montserrat"/>
                <a:ea typeface="Montserrat"/>
                <a:cs typeface="Montserrat"/>
                <a:sym typeface="Montserrat"/>
              </a:rPr>
              <a:t> and </a:t>
            </a:r>
            <a:r>
              <a:rPr i="1" lang="en" sz="1000">
                <a:solidFill>
                  <a:srgbClr val="4C1130"/>
                </a:solidFill>
                <a:latin typeface="Montserrat"/>
                <a:ea typeface="Montserrat"/>
                <a:cs typeface="Montserrat"/>
                <a:sym typeface="Montserrat"/>
              </a:rPr>
              <a:t>Pricing</a:t>
            </a:r>
            <a:r>
              <a:rPr lang="en" sz="1000">
                <a:solidFill>
                  <a:srgbClr val="4C1130"/>
                </a:solidFill>
                <a:latin typeface="Montserrat"/>
                <a:ea typeface="Montserrat"/>
                <a:cs typeface="Montserrat"/>
                <a:sym typeface="Montserrat"/>
              </a:rPr>
              <a:t>.</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Chatbots &amp; Virtual Assistants</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Auto-Correct: Natural Language Processing plays a vital role in grammar checking software and auto-correct functions. Tools like Grammarly, for example, </a:t>
            </a:r>
            <a:r>
              <a:rPr lang="en" sz="1000">
                <a:solidFill>
                  <a:srgbClr val="4C1130"/>
                </a:solidFill>
                <a:uFill>
                  <a:noFill/>
                </a:uFill>
                <a:latin typeface="Montserrat"/>
                <a:ea typeface="Montserrat"/>
                <a:cs typeface="Montserrat"/>
                <a:sym typeface="Montserrat"/>
                <a:hlinkClick r:id="rId5">
                  <a:extLst>
                    <a:ext uri="{A12FA001-AC4F-418D-AE19-62706E023703}">
                      <ahyp:hlinkClr val="tx"/>
                    </a:ext>
                  </a:extLst>
                </a:hlinkClick>
              </a:rPr>
              <a:t>use NLP to help you improve your writing</a:t>
            </a:r>
            <a:r>
              <a:rPr lang="en" sz="1000">
                <a:solidFill>
                  <a:srgbClr val="4C1130"/>
                </a:solidFill>
                <a:latin typeface="Montserrat"/>
                <a:ea typeface="Montserrat"/>
                <a:cs typeface="Montserrat"/>
                <a:sym typeface="Montserrat"/>
              </a:rPr>
              <a:t>, by detecting grammar, spelling, or sentence structure errors. </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SPAM</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000">
                <a:solidFill>
                  <a:srgbClr val="4C1130"/>
                </a:solidFill>
                <a:latin typeface="Montserrat"/>
                <a:ea typeface="Montserrat"/>
                <a:cs typeface="Montserrat"/>
                <a:sym typeface="Montserrat"/>
              </a:rPr>
              <a:t>https://www.fastcompany.com/90539275/facebooks-ai-for-detecting-hate-speech-is-facing-its-biggest-challenge-yet</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uFill>
                  <a:noFill/>
                </a:uFill>
                <a:latin typeface="Montserrat"/>
                <a:ea typeface="Montserrat"/>
                <a:cs typeface="Montserrat"/>
                <a:sym typeface="Montserrat"/>
                <a:hlinkClick r:id="rId6">
                  <a:extLst>
                    <a:ext uri="{A12FA001-AC4F-418D-AE19-62706E023703}">
                      <ahyp:hlinkClr val="tx"/>
                    </a:ext>
                  </a:extLst>
                </a:hlinkClick>
              </a:rPr>
              <a:t>Facebook’s AI for detecting hate speech is facing its biggest challenge yet</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000" u="sng">
                <a:solidFill>
                  <a:schemeClr val="hlink"/>
                </a:solidFill>
                <a:latin typeface="Montserrat"/>
                <a:ea typeface="Montserrat"/>
                <a:cs typeface="Montserrat"/>
                <a:sym typeface="Montserrat"/>
                <a:hlinkClick r:id="rId7"/>
              </a:rPr>
              <a:t>https://towardsdatascience.com/generating-subtitles-automatically-using-mozilla-deepspeech-562c633936a</a:t>
            </a:r>
            <a:r>
              <a:rPr lang="en" sz="1000">
                <a:solidFill>
                  <a:srgbClr val="4C1130"/>
                </a:solidFill>
                <a:latin typeface="Montserrat"/>
                <a:ea typeface="Montserrat"/>
                <a:cs typeface="Montserrat"/>
                <a:sym typeface="Montserrat"/>
              </a:rPr>
              <a:t>7</a:t>
            </a:r>
            <a:endParaRPr sz="1000">
              <a:solidFill>
                <a:srgbClr val="4C1130"/>
              </a:solidFill>
              <a:latin typeface="Montserrat"/>
              <a:ea typeface="Montserrat"/>
              <a:cs typeface="Montserrat"/>
              <a:sym typeface="Montserrat"/>
            </a:endParaRPr>
          </a:p>
          <a:p>
            <a:pPr indent="-292100" lvl="0" marL="457200" rtl="0" algn="l">
              <a:lnSpc>
                <a:spcPct val="182608"/>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Generate Subtitles for any video file using Mozilla DeepSpeech</a:t>
            </a:r>
            <a:endParaRPr sz="1000">
              <a:solidFill>
                <a:srgbClr val="4C1130"/>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15000"/>
              </a:lnSpc>
              <a:spcBef>
                <a:spcPts val="140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20000"/>
              </a:lnSpc>
              <a:spcBef>
                <a:spcPts val="400"/>
              </a:spcBef>
              <a:spcAft>
                <a:spcPts val="400"/>
              </a:spcAft>
              <a:buNone/>
            </a:pPr>
            <a:r>
              <a:t/>
            </a:r>
            <a:endParaRPr sz="1300">
              <a:solidFill>
                <a:srgbClr val="441848"/>
              </a:solidFill>
              <a:latin typeface="Montserrat"/>
              <a:ea typeface="Montserrat"/>
              <a:cs typeface="Montserrat"/>
              <a:sym typeface="Montserra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04664013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2046640137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4C1130"/>
                </a:solidFill>
                <a:latin typeface="Montserrat"/>
                <a:ea typeface="Montserrat"/>
                <a:cs typeface="Montserrat"/>
                <a:sym typeface="Montserrat"/>
              </a:rPr>
              <a:t>https://www.analyticsvidhya.com/blog/2020/07/top-10-applications-of-natural-language-processing-nlp/</a:t>
            </a:r>
            <a:endParaRPr sz="1000">
              <a:solidFill>
                <a:srgbClr val="4C1130"/>
              </a:solidFill>
              <a:latin typeface="Montserrat"/>
              <a:ea typeface="Montserrat"/>
              <a:cs typeface="Montserrat"/>
              <a:sym typeface="Montserrat"/>
            </a:endParaRPr>
          </a:p>
          <a:p>
            <a:pPr indent="-292100" lvl="0" marL="457200" rtl="0" algn="l">
              <a:lnSpc>
                <a:spcPct val="100000"/>
              </a:lnSpc>
              <a:spcBef>
                <a:spcPts val="40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Search Autocorrect and Autocomplete</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Language Translator</a:t>
            </a:r>
            <a:endParaRPr sz="1000">
              <a:solidFill>
                <a:srgbClr val="4C1130"/>
              </a:solidFill>
              <a:highlight>
                <a:srgbClr val="FFFFFF"/>
              </a:highlight>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Targeted Advertising: One day I was searching for a mobile phone on Amazon, and a few minutes later, Google started showing me ads related to similar mobile phones on various webpages. I am sure you have experienced it.</a:t>
            </a:r>
            <a:endParaRPr sz="1000">
              <a:solidFill>
                <a:srgbClr val="4C1130"/>
              </a:solidFill>
              <a:highlight>
                <a:srgbClr val="FFFFFF"/>
              </a:highlight>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Hiring and Recruitment: The technique, like </a:t>
            </a:r>
            <a:r>
              <a:rPr lang="en" sz="1000">
                <a:solidFill>
                  <a:srgbClr val="4C1130"/>
                </a:solidFill>
                <a:highlight>
                  <a:srgbClr val="FFFFFF"/>
                </a:highlight>
                <a:uFill>
                  <a:noFill/>
                </a:uFill>
                <a:latin typeface="Montserrat"/>
                <a:ea typeface="Montserrat"/>
                <a:cs typeface="Montserrat"/>
                <a:sym typeface="Montserrat"/>
                <a:hlinkClick r:id="rId2">
                  <a:extLst>
                    <a:ext uri="{A12FA001-AC4F-418D-AE19-62706E023703}">
                      <ahyp:hlinkClr val="tx"/>
                    </a:ext>
                  </a:extLst>
                </a:hlinkClick>
              </a:rPr>
              <a:t>information extraction</a:t>
            </a:r>
            <a:r>
              <a:rPr lang="en" sz="1000">
                <a:solidFill>
                  <a:srgbClr val="4C1130"/>
                </a:solidFill>
                <a:highlight>
                  <a:srgbClr val="FFFFFF"/>
                </a:highlight>
                <a:latin typeface="Montserrat"/>
                <a:ea typeface="Montserrat"/>
                <a:cs typeface="Montserrat"/>
                <a:sym typeface="Montserrat"/>
              </a:rPr>
              <a:t> with </a:t>
            </a:r>
            <a:r>
              <a:rPr lang="en" sz="1000">
                <a:solidFill>
                  <a:srgbClr val="4C1130"/>
                </a:solidFill>
                <a:highlight>
                  <a:srgbClr val="FFFFFF"/>
                </a:highlight>
                <a:uFill>
                  <a:noFill/>
                </a:uFill>
                <a:latin typeface="Montserrat"/>
                <a:ea typeface="Montserrat"/>
                <a:cs typeface="Montserrat"/>
                <a:sym typeface="Montserrat"/>
                <a:hlinkClick r:id="rId3">
                  <a:extLst>
                    <a:ext uri="{A12FA001-AC4F-418D-AE19-62706E023703}">
                      <ahyp:hlinkClr val="tx"/>
                    </a:ext>
                  </a:extLst>
                </a:hlinkClick>
              </a:rPr>
              <a:t>named entity recognition</a:t>
            </a:r>
            <a:r>
              <a:rPr lang="en" sz="1000">
                <a:solidFill>
                  <a:srgbClr val="4C1130"/>
                </a:solidFill>
                <a:highlight>
                  <a:srgbClr val="FFFFFF"/>
                </a:highlight>
                <a:latin typeface="Montserrat"/>
                <a:ea typeface="Montserrat"/>
                <a:cs typeface="Montserrat"/>
                <a:sym typeface="Montserrat"/>
              </a:rPr>
              <a:t>, can be used to extract information such as skills, name, location, and education.</a:t>
            </a:r>
            <a:endParaRPr sz="1000">
              <a:solidFill>
                <a:srgbClr val="4C1130"/>
              </a:solidFill>
              <a:highlight>
                <a:srgbClr val="FFFFFF"/>
              </a:highlight>
              <a:latin typeface="Montserrat"/>
              <a:ea typeface="Montserrat"/>
              <a:cs typeface="Montserrat"/>
              <a:sym typeface="Montserrat"/>
            </a:endParaRPr>
          </a:p>
          <a:p>
            <a:pPr indent="0" lvl="0" marL="0" rtl="0" algn="l">
              <a:lnSpc>
                <a:spcPct val="100000"/>
              </a:lnSpc>
              <a:spcBef>
                <a:spcPts val="400"/>
              </a:spcBef>
              <a:spcAft>
                <a:spcPts val="0"/>
              </a:spcAft>
              <a:buNone/>
            </a:pPr>
            <a:r>
              <a:t/>
            </a:r>
            <a:endParaRPr sz="1000">
              <a:solidFill>
                <a:srgbClr val="4C1130"/>
              </a:solidFill>
              <a:highlight>
                <a:srgbClr val="FFFFFF"/>
              </a:highlight>
              <a:latin typeface="Montserrat"/>
              <a:ea typeface="Montserrat"/>
              <a:cs typeface="Montserrat"/>
              <a:sym typeface="Montserrat"/>
            </a:endParaRPr>
          </a:p>
          <a:p>
            <a:pPr indent="0" lvl="0" marL="0" rtl="0" algn="l">
              <a:lnSpc>
                <a:spcPct val="100000"/>
              </a:lnSpc>
              <a:spcBef>
                <a:spcPts val="400"/>
              </a:spcBef>
              <a:spcAft>
                <a:spcPts val="0"/>
              </a:spcAft>
              <a:buNone/>
            </a:pPr>
            <a:r>
              <a:rPr lang="en" sz="1000">
                <a:solidFill>
                  <a:srgbClr val="4C1130"/>
                </a:solidFill>
                <a:highlight>
                  <a:srgbClr val="FFFFFF"/>
                </a:highlight>
                <a:latin typeface="Montserrat"/>
                <a:ea typeface="Montserrat"/>
                <a:cs typeface="Montserrat"/>
                <a:sym typeface="Montserrat"/>
              </a:rPr>
              <a:t>https://monkeylearn.com/blog/natural-language-processing-applications/</a:t>
            </a:r>
            <a:endParaRPr sz="1000">
              <a:solidFill>
                <a:srgbClr val="4C1130"/>
              </a:solidFill>
              <a:highlight>
                <a:srgbClr val="FFFFFF"/>
              </a:highlight>
              <a:latin typeface="Montserrat"/>
              <a:ea typeface="Montserrat"/>
              <a:cs typeface="Montserrat"/>
              <a:sym typeface="Montserrat"/>
            </a:endParaRPr>
          </a:p>
          <a:p>
            <a:pPr indent="-292100" lvl="0" marL="457200" rtl="0" algn="l">
              <a:lnSpc>
                <a:spcPct val="100000"/>
              </a:lnSpc>
              <a:spcBef>
                <a:spcPts val="140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Text Classification: You might use a  </a:t>
            </a:r>
            <a:r>
              <a:rPr lang="en" sz="1000">
                <a:solidFill>
                  <a:srgbClr val="4C1130"/>
                </a:solidFill>
                <a:uFill>
                  <a:noFill/>
                </a:uFill>
                <a:latin typeface="Montserrat"/>
                <a:ea typeface="Montserrat"/>
                <a:cs typeface="Montserrat"/>
                <a:sym typeface="Montserrat"/>
                <a:hlinkClick r:id="rId4">
                  <a:extLst>
                    <a:ext uri="{A12FA001-AC4F-418D-AE19-62706E023703}">
                      <ahyp:hlinkClr val="tx"/>
                    </a:ext>
                  </a:extLst>
                </a:hlinkClick>
              </a:rPr>
              <a:t>topic classifier for NPS survey responses</a:t>
            </a:r>
            <a:r>
              <a:rPr lang="en" sz="1000">
                <a:solidFill>
                  <a:srgbClr val="4C1130"/>
                </a:solidFill>
                <a:latin typeface="Montserrat"/>
                <a:ea typeface="Montserrat"/>
                <a:cs typeface="Montserrat"/>
                <a:sym typeface="Montserrat"/>
              </a:rPr>
              <a:t>, which automatically tags your data by topics like </a:t>
            </a:r>
            <a:r>
              <a:rPr i="1" lang="en" sz="1000">
                <a:solidFill>
                  <a:srgbClr val="4C1130"/>
                </a:solidFill>
                <a:latin typeface="Montserrat"/>
                <a:ea typeface="Montserrat"/>
                <a:cs typeface="Montserrat"/>
                <a:sym typeface="Montserrat"/>
              </a:rPr>
              <a:t>Customer Support, Features, Ease of Use,</a:t>
            </a:r>
            <a:r>
              <a:rPr lang="en" sz="1000">
                <a:solidFill>
                  <a:srgbClr val="4C1130"/>
                </a:solidFill>
                <a:latin typeface="Montserrat"/>
                <a:ea typeface="Montserrat"/>
                <a:cs typeface="Montserrat"/>
                <a:sym typeface="Montserrat"/>
              </a:rPr>
              <a:t> and </a:t>
            </a:r>
            <a:r>
              <a:rPr i="1" lang="en" sz="1000">
                <a:solidFill>
                  <a:srgbClr val="4C1130"/>
                </a:solidFill>
                <a:latin typeface="Montserrat"/>
                <a:ea typeface="Montserrat"/>
                <a:cs typeface="Montserrat"/>
                <a:sym typeface="Montserrat"/>
              </a:rPr>
              <a:t>Pricing</a:t>
            </a:r>
            <a:r>
              <a:rPr lang="en" sz="1000">
                <a:solidFill>
                  <a:srgbClr val="4C1130"/>
                </a:solidFill>
                <a:latin typeface="Montserrat"/>
                <a:ea typeface="Montserrat"/>
                <a:cs typeface="Montserrat"/>
                <a:sym typeface="Montserrat"/>
              </a:rPr>
              <a:t>.</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Chatbots &amp; Virtual Assistants</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Auto-Correct: Natural Language Processing plays a vital role in grammar checking software and auto-correct functions. Tools like Grammarly, for example, </a:t>
            </a:r>
            <a:r>
              <a:rPr lang="en" sz="1000">
                <a:solidFill>
                  <a:srgbClr val="4C1130"/>
                </a:solidFill>
                <a:uFill>
                  <a:noFill/>
                </a:uFill>
                <a:latin typeface="Montserrat"/>
                <a:ea typeface="Montserrat"/>
                <a:cs typeface="Montserrat"/>
                <a:sym typeface="Montserrat"/>
                <a:hlinkClick r:id="rId5">
                  <a:extLst>
                    <a:ext uri="{A12FA001-AC4F-418D-AE19-62706E023703}">
                      <ahyp:hlinkClr val="tx"/>
                    </a:ext>
                  </a:extLst>
                </a:hlinkClick>
              </a:rPr>
              <a:t>use NLP to help you improve your writing</a:t>
            </a:r>
            <a:r>
              <a:rPr lang="en" sz="1000">
                <a:solidFill>
                  <a:srgbClr val="4C1130"/>
                </a:solidFill>
                <a:latin typeface="Montserrat"/>
                <a:ea typeface="Montserrat"/>
                <a:cs typeface="Montserrat"/>
                <a:sym typeface="Montserrat"/>
              </a:rPr>
              <a:t>, by detecting grammar, spelling, or sentence structure errors. </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latin typeface="Montserrat"/>
                <a:ea typeface="Montserrat"/>
                <a:cs typeface="Montserrat"/>
                <a:sym typeface="Montserrat"/>
              </a:rPr>
              <a:t>SPAM</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000">
                <a:solidFill>
                  <a:srgbClr val="4C1130"/>
                </a:solidFill>
                <a:latin typeface="Montserrat"/>
                <a:ea typeface="Montserrat"/>
                <a:cs typeface="Montserrat"/>
                <a:sym typeface="Montserrat"/>
              </a:rPr>
              <a:t>https://www.fastcompany.com/90539275/facebooks-ai-for-detecting-hate-speech-is-facing-its-biggest-challenge-yet</a:t>
            </a:r>
            <a:endParaRPr sz="1000">
              <a:solidFill>
                <a:srgbClr val="4C1130"/>
              </a:solidFill>
              <a:latin typeface="Montserrat"/>
              <a:ea typeface="Montserrat"/>
              <a:cs typeface="Montserrat"/>
              <a:sym typeface="Montserrat"/>
            </a:endParaRPr>
          </a:p>
          <a:p>
            <a:pPr indent="-292100" lvl="0" marL="457200" rtl="0" algn="l">
              <a:lnSpc>
                <a:spcPct val="100000"/>
              </a:lnSpc>
              <a:spcBef>
                <a:spcPts val="0"/>
              </a:spcBef>
              <a:spcAft>
                <a:spcPts val="0"/>
              </a:spcAft>
              <a:buClr>
                <a:srgbClr val="4C1130"/>
              </a:buClr>
              <a:buSzPts val="1000"/>
              <a:buFont typeface="Montserrat"/>
              <a:buChar char="●"/>
            </a:pPr>
            <a:r>
              <a:rPr lang="en" sz="1000">
                <a:solidFill>
                  <a:srgbClr val="4C1130"/>
                </a:solidFill>
                <a:uFill>
                  <a:noFill/>
                </a:uFill>
                <a:latin typeface="Montserrat"/>
                <a:ea typeface="Montserrat"/>
                <a:cs typeface="Montserrat"/>
                <a:sym typeface="Montserrat"/>
                <a:hlinkClick r:id="rId6">
                  <a:extLst>
                    <a:ext uri="{A12FA001-AC4F-418D-AE19-62706E023703}">
                      <ahyp:hlinkClr val="tx"/>
                    </a:ext>
                  </a:extLst>
                </a:hlinkClick>
              </a:rPr>
              <a:t>Facebook’s AI for detecting hate speech is facing its biggest challenge yet</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000" u="sng">
                <a:solidFill>
                  <a:schemeClr val="hlink"/>
                </a:solidFill>
                <a:latin typeface="Montserrat"/>
                <a:ea typeface="Montserrat"/>
                <a:cs typeface="Montserrat"/>
                <a:sym typeface="Montserrat"/>
                <a:hlinkClick r:id="rId7"/>
              </a:rPr>
              <a:t>https://towardsdatascience.com/generating-subtitles-automatically-using-mozilla-deepspeech-562c633936a</a:t>
            </a:r>
            <a:r>
              <a:rPr lang="en" sz="1000">
                <a:solidFill>
                  <a:srgbClr val="4C1130"/>
                </a:solidFill>
                <a:latin typeface="Montserrat"/>
                <a:ea typeface="Montserrat"/>
                <a:cs typeface="Montserrat"/>
                <a:sym typeface="Montserrat"/>
              </a:rPr>
              <a:t>7</a:t>
            </a:r>
            <a:endParaRPr sz="1000">
              <a:solidFill>
                <a:srgbClr val="4C1130"/>
              </a:solidFill>
              <a:latin typeface="Montserrat"/>
              <a:ea typeface="Montserrat"/>
              <a:cs typeface="Montserrat"/>
              <a:sym typeface="Montserrat"/>
            </a:endParaRPr>
          </a:p>
          <a:p>
            <a:pPr indent="-292100" lvl="0" marL="457200" rtl="0" algn="l">
              <a:lnSpc>
                <a:spcPct val="182608"/>
              </a:lnSpc>
              <a:spcBef>
                <a:spcPts val="0"/>
              </a:spcBef>
              <a:spcAft>
                <a:spcPts val="0"/>
              </a:spcAft>
              <a:buClr>
                <a:srgbClr val="4C1130"/>
              </a:buClr>
              <a:buSzPts val="1000"/>
              <a:buFont typeface="Montserrat"/>
              <a:buChar char="●"/>
            </a:pPr>
            <a:r>
              <a:rPr lang="en" sz="1000">
                <a:solidFill>
                  <a:srgbClr val="4C1130"/>
                </a:solidFill>
                <a:highlight>
                  <a:srgbClr val="FFFFFF"/>
                </a:highlight>
                <a:latin typeface="Montserrat"/>
                <a:ea typeface="Montserrat"/>
                <a:cs typeface="Montserrat"/>
                <a:sym typeface="Montserrat"/>
              </a:rPr>
              <a:t>Generate Subtitles for any video file using Mozilla DeepSpeech</a:t>
            </a:r>
            <a:endParaRPr sz="1000">
              <a:solidFill>
                <a:srgbClr val="4C1130"/>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15000"/>
              </a:lnSpc>
              <a:spcBef>
                <a:spcPts val="1400"/>
              </a:spcBef>
              <a:spcAft>
                <a:spcPts val="0"/>
              </a:spcAft>
              <a:buNone/>
            </a:pPr>
            <a:r>
              <a:t/>
            </a:r>
            <a:endParaRPr sz="1000">
              <a:solidFill>
                <a:srgbClr val="4C1130"/>
              </a:solidFill>
              <a:latin typeface="Montserrat"/>
              <a:ea typeface="Montserrat"/>
              <a:cs typeface="Montserrat"/>
              <a:sym typeface="Montserrat"/>
            </a:endParaRPr>
          </a:p>
          <a:p>
            <a:pPr indent="0" lvl="0" marL="0" rtl="0" algn="l">
              <a:lnSpc>
                <a:spcPct val="120000"/>
              </a:lnSpc>
              <a:spcBef>
                <a:spcPts val="400"/>
              </a:spcBef>
              <a:spcAft>
                <a:spcPts val="400"/>
              </a:spcAft>
              <a:buNone/>
            </a:pPr>
            <a:r>
              <a:t/>
            </a:r>
            <a:endParaRPr sz="1300">
              <a:solidFill>
                <a:srgbClr val="441848"/>
              </a:solidFill>
              <a:latin typeface="Montserrat"/>
              <a:ea typeface="Montserrat"/>
              <a:cs typeface="Montserrat"/>
              <a:sym typeface="Montserra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594a5d13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594a5d13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5cde082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f5cde082e0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1e13b8ad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1e13b8ad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en">
                <a:solidFill>
                  <a:srgbClr val="441848"/>
                </a:solidFill>
                <a:latin typeface="Montserrat"/>
                <a:ea typeface="Montserrat"/>
                <a:cs typeface="Montserrat"/>
                <a:sym typeface="Montserrat"/>
              </a:rPr>
              <a:t>Explicar proceso completo en un slide los grandes partes del proceso, de principio a fin.</a:t>
            </a:r>
            <a:endParaRPr b="1">
              <a:solidFill>
                <a:srgbClr val="441848"/>
              </a:solidFill>
              <a:latin typeface="Montserrat"/>
              <a:ea typeface="Montserrat"/>
              <a:cs typeface="Montserrat"/>
              <a:sym typeface="Montserrat"/>
            </a:endParaRPr>
          </a:p>
          <a:p>
            <a:pPr indent="0" lvl="0" marL="0" rtl="0" algn="l">
              <a:lnSpc>
                <a:spcPct val="115000"/>
              </a:lnSpc>
              <a:spcBef>
                <a:spcPts val="2400"/>
              </a:spcBef>
              <a:spcAft>
                <a:spcPts val="0"/>
              </a:spcAft>
              <a:buNone/>
            </a:pPr>
            <a:r>
              <a:rPr b="1" lang="en">
                <a:solidFill>
                  <a:srgbClr val="441848"/>
                </a:solidFill>
                <a:latin typeface="Montserrat"/>
                <a:ea typeface="Montserrat"/>
                <a:cs typeface="Montserrat"/>
                <a:sym typeface="Montserrat"/>
              </a:rPr>
              <a:t>Embebido: Le asigna a cada palabra una direccion de clasificacion</a:t>
            </a:r>
            <a:endParaRPr b="1">
              <a:solidFill>
                <a:srgbClr val="441848"/>
              </a:solidFill>
              <a:latin typeface="Montserrat"/>
              <a:ea typeface="Montserrat"/>
              <a:cs typeface="Montserrat"/>
              <a:sym typeface="Montserrat"/>
            </a:endParaRPr>
          </a:p>
          <a:p>
            <a:pPr indent="0" lvl="0" marL="0" rtl="0" algn="l">
              <a:lnSpc>
                <a:spcPct val="115000"/>
              </a:lnSpc>
              <a:spcBef>
                <a:spcPts val="2400"/>
              </a:spcBef>
              <a:spcAft>
                <a:spcPts val="0"/>
              </a:spcAft>
              <a:buNone/>
            </a:pPr>
            <a:r>
              <a:t/>
            </a:r>
            <a:endParaRPr b="1">
              <a:solidFill>
                <a:srgbClr val="441848"/>
              </a:solidFill>
              <a:latin typeface="Montserrat"/>
              <a:ea typeface="Montserrat"/>
              <a:cs typeface="Montserrat"/>
              <a:sym typeface="Montserrat"/>
            </a:endParaRPr>
          </a:p>
          <a:p>
            <a:pPr indent="0" lvl="0" marL="0" rtl="0" algn="l">
              <a:lnSpc>
                <a:spcPct val="115000"/>
              </a:lnSpc>
              <a:spcBef>
                <a:spcPts val="2400"/>
              </a:spcBef>
              <a:spcAft>
                <a:spcPts val="0"/>
              </a:spcAft>
              <a:buNone/>
            </a:pPr>
            <a:r>
              <a:t/>
            </a:r>
            <a:endParaRPr b="1">
              <a:solidFill>
                <a:srgbClr val="441848"/>
              </a:solidFill>
              <a:latin typeface="Montserrat"/>
              <a:ea typeface="Montserrat"/>
              <a:cs typeface="Montserrat"/>
              <a:sym typeface="Montserrat"/>
            </a:endParaRPr>
          </a:p>
          <a:p>
            <a:pPr indent="0" lvl="0" marL="0" rtl="0" algn="l">
              <a:lnSpc>
                <a:spcPct val="115000"/>
              </a:lnSpc>
              <a:spcBef>
                <a:spcPts val="2400"/>
              </a:spcBef>
              <a:spcAft>
                <a:spcPts val="600"/>
              </a:spcAft>
              <a:buClr>
                <a:schemeClr val="dk1"/>
              </a:buClr>
              <a:buSzPts val="1100"/>
              <a:buFont typeface="Arial"/>
              <a:buNone/>
            </a:pPr>
            <a:r>
              <a:t/>
            </a:r>
            <a:endParaRPr b="1">
              <a:solidFill>
                <a:srgbClr val="441848"/>
              </a:solidFill>
              <a:latin typeface="Montserrat"/>
              <a:ea typeface="Montserrat"/>
              <a:cs typeface="Montserrat"/>
              <a:sym typeface="Montserra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1cd032c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1cd032c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Pasos globales para un proyecto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Bi-LSTM bidireccional</a:t>
            </a:r>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Long Short-Term Memory (LSTM) and Gated Recurrent Units (GRU)</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23f19564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23f19564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rgbClr val="4C1130"/>
                </a:solidFill>
                <a:highlight>
                  <a:srgbClr val="FFFFFF"/>
                </a:highlight>
                <a:latin typeface="Montserrat"/>
                <a:ea typeface="Montserrat"/>
                <a:cs typeface="Montserrat"/>
                <a:sym typeface="Montserrat"/>
              </a:rPr>
              <a:t>El procesamiento del lenguaje natural se esfuerza por construir máquinas que comprendan y respondan a datos de texto o voz, y respondan con texto o voz propia, de la misma manera que lo hacen los humanos.</a:t>
            </a:r>
            <a:endParaRPr sz="1000">
              <a:solidFill>
                <a:srgbClr val="4C1130"/>
              </a:solidFill>
              <a:highlight>
                <a:srgbClr val="FFFFFF"/>
              </a:highlight>
              <a:latin typeface="Montserrat"/>
              <a:ea typeface="Montserrat"/>
              <a:cs typeface="Montserrat"/>
              <a:sym typeface="Montserrat"/>
            </a:endParaRPr>
          </a:p>
          <a:p>
            <a:pPr indent="0" lvl="0" marL="0" rtl="0" algn="l">
              <a:lnSpc>
                <a:spcPct val="100000"/>
              </a:lnSpc>
              <a:spcBef>
                <a:spcPts val="1000"/>
              </a:spcBef>
              <a:spcAft>
                <a:spcPts val="0"/>
              </a:spcAft>
              <a:buClr>
                <a:schemeClr val="dk1"/>
              </a:buClr>
              <a:buSzPts val="1100"/>
              <a:buFont typeface="Arial"/>
              <a:buNone/>
            </a:pPr>
            <a:r>
              <a:rPr lang="en" sz="1000">
                <a:solidFill>
                  <a:srgbClr val="4C1130"/>
                </a:solidFill>
                <a:latin typeface="Montserrat"/>
                <a:ea typeface="Montserrat"/>
                <a:cs typeface="Montserrat"/>
                <a:sym typeface="Montserrat"/>
              </a:rPr>
              <a:t>Todos los métodos de PNL comienzan con un conjunto de datos de texto, también llamado </a:t>
            </a:r>
            <a:r>
              <a:rPr b="1" lang="en" sz="1000">
                <a:solidFill>
                  <a:srgbClr val="4C1130"/>
                </a:solidFill>
                <a:latin typeface="Montserrat"/>
                <a:ea typeface="Montserrat"/>
                <a:cs typeface="Montserrat"/>
                <a:sym typeface="Montserrat"/>
              </a:rPr>
              <a:t>corpus </a:t>
            </a:r>
            <a:r>
              <a:rPr lang="en" sz="1000">
                <a:solidFill>
                  <a:srgbClr val="4C1130"/>
                </a:solidFill>
                <a:latin typeface="Montserrat"/>
                <a:ea typeface="Montserrat"/>
                <a:cs typeface="Montserrat"/>
                <a:sym typeface="Montserrat"/>
              </a:rPr>
              <a:t>(plural: corpora). Un corpus generalmente contiene texto sin formato (en ASCII o UTF-8) y cualquier metadato asociado con el texto. El texto sin formato es una secuencia de caracteres (bytes), pero la mayoría de las veces</a:t>
            </a:r>
            <a:r>
              <a:rPr b="1" lang="en" sz="1000">
                <a:solidFill>
                  <a:srgbClr val="4C1130"/>
                </a:solidFill>
                <a:latin typeface="Montserrat"/>
                <a:ea typeface="Montserrat"/>
                <a:cs typeface="Montserrat"/>
                <a:sym typeface="Montserrat"/>
              </a:rPr>
              <a:t> es útil agrupar esos caracteres en unidades contiguas </a:t>
            </a:r>
            <a:r>
              <a:rPr lang="en" sz="1000">
                <a:solidFill>
                  <a:srgbClr val="4C1130"/>
                </a:solidFill>
                <a:latin typeface="Montserrat"/>
                <a:ea typeface="Montserrat"/>
                <a:cs typeface="Montserrat"/>
                <a:sym typeface="Montserrat"/>
              </a:rPr>
              <a:t>llamadas </a:t>
            </a:r>
            <a:r>
              <a:rPr b="1" lang="en" sz="1000">
                <a:solidFill>
                  <a:srgbClr val="4C1130"/>
                </a:solidFill>
                <a:latin typeface="Montserrat"/>
                <a:ea typeface="Montserrat"/>
                <a:cs typeface="Montserrat"/>
                <a:sym typeface="Montserrat"/>
              </a:rPr>
              <a:t>tokens.</a:t>
            </a:r>
            <a:endParaRPr b="1" sz="1000">
              <a:solidFill>
                <a:srgbClr val="4C1130"/>
              </a:solidFill>
              <a:latin typeface="Montserrat"/>
              <a:ea typeface="Montserrat"/>
              <a:cs typeface="Montserrat"/>
              <a:sym typeface="Montserrat"/>
            </a:endParaRPr>
          </a:p>
          <a:p>
            <a:pPr indent="0" lvl="0" marL="0" rtl="0" algn="l">
              <a:lnSpc>
                <a:spcPct val="100000"/>
              </a:lnSpc>
              <a:spcBef>
                <a:spcPts val="1000"/>
              </a:spcBef>
              <a:spcAft>
                <a:spcPts val="0"/>
              </a:spcAft>
              <a:buClr>
                <a:schemeClr val="dk1"/>
              </a:buClr>
              <a:buSzPts val="1100"/>
              <a:buFont typeface="Arial"/>
              <a:buNone/>
            </a:pPr>
            <a:r>
              <a:rPr lang="en" sz="1000">
                <a:solidFill>
                  <a:srgbClr val="4C1130"/>
                </a:solidFill>
                <a:latin typeface="Montserrat"/>
                <a:ea typeface="Montserrat"/>
                <a:cs typeface="Montserrat"/>
                <a:sym typeface="Montserrat"/>
              </a:rPr>
              <a:t>Los </a:t>
            </a:r>
            <a:r>
              <a:rPr b="1" lang="en" sz="1000">
                <a:solidFill>
                  <a:srgbClr val="4C1130"/>
                </a:solidFill>
                <a:latin typeface="Montserrat"/>
                <a:ea typeface="Montserrat"/>
                <a:cs typeface="Montserrat"/>
                <a:sym typeface="Montserrat"/>
              </a:rPr>
              <a:t>metadatos </a:t>
            </a:r>
            <a:r>
              <a:rPr lang="en" sz="1000">
                <a:solidFill>
                  <a:srgbClr val="4C1130"/>
                </a:solidFill>
                <a:latin typeface="Montserrat"/>
                <a:ea typeface="Montserrat"/>
                <a:cs typeface="Montserrat"/>
                <a:sym typeface="Montserrat"/>
              </a:rPr>
              <a:t>pueden ser cualquier información auxiliar asociada con el texto, como identificadores, etiquetas y marcas de tiempo. En el lenguaje del aprendizaje automático, el texto junto con sus metadatos se denomina instancia o punto de datos. El corpus, una colección de instancias, también se conoce como conjunto de datos.</a:t>
            </a:r>
            <a:endParaRPr sz="1000">
              <a:solidFill>
                <a:srgbClr val="4C1130"/>
              </a:solidFill>
              <a:latin typeface="Montserrat"/>
              <a:ea typeface="Montserrat"/>
              <a:cs typeface="Montserrat"/>
              <a:sym typeface="Montserrat"/>
            </a:endParaRPr>
          </a:p>
          <a:p>
            <a:pPr indent="0" lvl="0" marL="0" rtl="0" algn="l">
              <a:lnSpc>
                <a:spcPct val="100000"/>
              </a:lnSpc>
              <a:spcBef>
                <a:spcPts val="1000"/>
              </a:spcBef>
              <a:spcAft>
                <a:spcPts val="0"/>
              </a:spcAft>
              <a:buClr>
                <a:schemeClr val="dk1"/>
              </a:buClr>
              <a:buSzPts val="1100"/>
              <a:buFont typeface="Arial"/>
              <a:buNone/>
            </a:pPr>
            <a:r>
              <a:rPr lang="en" sz="1000">
                <a:solidFill>
                  <a:srgbClr val="4C1130"/>
                </a:solidFill>
                <a:latin typeface="Montserrat"/>
                <a:ea typeface="Montserrat"/>
                <a:cs typeface="Montserrat"/>
                <a:sym typeface="Montserrat"/>
              </a:rPr>
              <a:t>El proceso de dividir un texto en tokens se llama </a:t>
            </a:r>
            <a:r>
              <a:rPr b="1" lang="en" sz="1000">
                <a:solidFill>
                  <a:srgbClr val="4C1130"/>
                </a:solidFill>
                <a:latin typeface="Montserrat"/>
                <a:ea typeface="Montserrat"/>
                <a:cs typeface="Montserrat"/>
                <a:sym typeface="Montserrat"/>
              </a:rPr>
              <a:t>tokenización</a:t>
            </a:r>
            <a:r>
              <a:rPr lang="en" sz="1000">
                <a:solidFill>
                  <a:srgbClr val="4C1130"/>
                </a:solidFill>
                <a:latin typeface="Montserrat"/>
                <a:ea typeface="Montserrat"/>
                <a:cs typeface="Montserrat"/>
                <a:sym typeface="Montserrat"/>
              </a:rPr>
              <a:t>. La tokenización puede volverse más complicada que simplemente dividir texto basado en caracteres no alfanuméricos. Para idiomas aglutinantes como el turco, dividir en espacios en blanco y puntuación puede no ser suficiente, y se pueden justificar técnicas más especializadas.</a:t>
            </a:r>
            <a:endParaRPr sz="1000">
              <a:solidFill>
                <a:srgbClr val="4C1130"/>
              </a:solidFill>
              <a:latin typeface="Montserrat"/>
              <a:ea typeface="Montserrat"/>
              <a:cs typeface="Montserrat"/>
              <a:sym typeface="Montserrat"/>
            </a:endParaRPr>
          </a:p>
          <a:p>
            <a:pPr indent="0" lvl="0" marL="0" rtl="0" algn="l">
              <a:lnSpc>
                <a:spcPct val="100000"/>
              </a:lnSpc>
              <a:spcBef>
                <a:spcPts val="1000"/>
              </a:spcBef>
              <a:spcAft>
                <a:spcPts val="0"/>
              </a:spcAft>
              <a:buClr>
                <a:schemeClr val="dk1"/>
              </a:buClr>
              <a:buSzPts val="1100"/>
              <a:buFont typeface="Arial"/>
              <a:buNone/>
            </a:pPr>
            <a:r>
              <a:rPr lang="en" sz="1000">
                <a:solidFill>
                  <a:srgbClr val="4C1130"/>
                </a:solidFill>
                <a:latin typeface="Montserrat"/>
                <a:ea typeface="Montserrat"/>
                <a:cs typeface="Montserrat"/>
                <a:sym typeface="Montserrat"/>
              </a:rPr>
              <a:t>Los </a:t>
            </a:r>
            <a:r>
              <a:rPr b="1" lang="en" sz="1000">
                <a:solidFill>
                  <a:srgbClr val="4C1130"/>
                </a:solidFill>
                <a:latin typeface="Montserrat"/>
                <a:ea typeface="Montserrat"/>
                <a:cs typeface="Montserrat"/>
                <a:sym typeface="Montserrat"/>
              </a:rPr>
              <a:t>tipos </a:t>
            </a:r>
            <a:r>
              <a:rPr lang="en" sz="1000">
                <a:solidFill>
                  <a:srgbClr val="4C1130"/>
                </a:solidFill>
                <a:latin typeface="Montserrat"/>
                <a:ea typeface="Montserrat"/>
                <a:cs typeface="Montserrat"/>
                <a:sym typeface="Montserrat"/>
              </a:rPr>
              <a:t>son tokens únicos presentes en un corpus. El conjunto de todos los tipos de un corpus es su </a:t>
            </a:r>
            <a:r>
              <a:rPr b="1" lang="en" sz="1000">
                <a:solidFill>
                  <a:srgbClr val="4C1130"/>
                </a:solidFill>
                <a:latin typeface="Montserrat"/>
                <a:ea typeface="Montserrat"/>
                <a:cs typeface="Montserrat"/>
                <a:sym typeface="Montserrat"/>
              </a:rPr>
              <a:t>vocabulario </a:t>
            </a:r>
            <a:r>
              <a:rPr lang="en" sz="1000">
                <a:solidFill>
                  <a:srgbClr val="4C1130"/>
                </a:solidFill>
                <a:latin typeface="Montserrat"/>
                <a:ea typeface="Montserrat"/>
                <a:cs typeface="Montserrat"/>
                <a:sym typeface="Montserrat"/>
              </a:rPr>
              <a:t>o léxico. Las palabras se pueden distinguir como palabras de contenido y palabras vacías. Las </a:t>
            </a:r>
            <a:r>
              <a:rPr b="1" lang="en" sz="1000">
                <a:solidFill>
                  <a:srgbClr val="4C1130"/>
                </a:solidFill>
                <a:latin typeface="Montserrat"/>
                <a:ea typeface="Montserrat"/>
                <a:cs typeface="Montserrat"/>
                <a:sym typeface="Montserrat"/>
              </a:rPr>
              <a:t>palabras vacías</a:t>
            </a:r>
            <a:r>
              <a:rPr lang="en" sz="1000">
                <a:solidFill>
                  <a:srgbClr val="4C1130"/>
                </a:solidFill>
                <a:latin typeface="Montserrat"/>
                <a:ea typeface="Montserrat"/>
                <a:cs typeface="Montserrat"/>
                <a:sym typeface="Montserrat"/>
              </a:rPr>
              <a:t>, como artículos y preposiciones, tienen principalmente un propósito gramatical, como el relleno que contiene las palabras del contenido.</a:t>
            </a:r>
            <a:endParaRPr sz="1000">
              <a:solidFill>
                <a:srgbClr val="4C1130"/>
              </a:solidFill>
              <a:latin typeface="Montserrat"/>
              <a:ea typeface="Montserrat"/>
              <a:cs typeface="Montserrat"/>
              <a:sym typeface="Montserrat"/>
            </a:endParaRPr>
          </a:p>
          <a:p>
            <a:pPr indent="0" lvl="0" marL="0" rtl="0" algn="l">
              <a:lnSpc>
                <a:spcPct val="100000"/>
              </a:lnSpc>
              <a:spcBef>
                <a:spcPts val="1000"/>
              </a:spcBef>
              <a:spcAft>
                <a:spcPts val="1000"/>
              </a:spcAft>
              <a:buClr>
                <a:schemeClr val="dk1"/>
              </a:buClr>
              <a:buSzPts val="1100"/>
              <a:buFont typeface="Arial"/>
              <a:buNone/>
            </a:pPr>
            <a:r>
              <a:t/>
            </a:r>
            <a:endParaRPr>
              <a:solidFill>
                <a:srgbClr val="4C1130"/>
              </a:solidFill>
              <a:highlight>
                <a:srgbClr val="FFFFFF"/>
              </a:highlight>
              <a:latin typeface="Montserrat"/>
              <a:ea typeface="Montserrat"/>
              <a:cs typeface="Montserrat"/>
              <a:sym typeface="Montserra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5cca369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5cca369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se le asigna letra por letra si no palabra por palabra.</a:t>
            </a:r>
            <a:endParaRPr/>
          </a:p>
          <a:p>
            <a:pPr indent="0" lvl="0" marL="0" rtl="0" algn="l">
              <a:spcBef>
                <a:spcPts val="0"/>
              </a:spcBef>
              <a:spcAft>
                <a:spcPts val="0"/>
              </a:spcAft>
              <a:buNone/>
            </a:pPr>
            <a:r>
              <a:rPr lang="en" sz="1650">
                <a:solidFill>
                  <a:srgbClr val="3C484E"/>
                </a:solidFill>
                <a:highlight>
                  <a:srgbClr val="FFFFFF"/>
                </a:highlight>
                <a:latin typeface="Verdana"/>
                <a:ea typeface="Verdana"/>
                <a:cs typeface="Verdana"/>
                <a:sym typeface="Verdana"/>
              </a:rPr>
              <a:t>It is a process of breaking up the given text into small units such as sentences or words. It does this work / task by locating word boundaries.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f1d578225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f1d578225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594a5d13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594a5d13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1130"/>
                </a:solidFill>
                <a:latin typeface="Montserrat"/>
                <a:ea typeface="Montserrat"/>
                <a:cs typeface="Montserrat"/>
                <a:sym typeface="Montserrat"/>
              </a:rPr>
              <a:t>Tokenizar tweets implica preservar hashtags y @handles, y segmentar emoticones como :-) y URL como una sola unidad. </a:t>
            </a:r>
            <a:endParaRPr>
              <a:solidFill>
                <a:srgbClr val="4C1130"/>
              </a:solidFill>
              <a:latin typeface="Montserrat"/>
              <a:ea typeface="Montserrat"/>
              <a:cs typeface="Montserrat"/>
              <a:sym typeface="Montserrat"/>
            </a:endParaRPr>
          </a:p>
          <a:p>
            <a:pPr indent="0" lvl="0" marL="0" rtl="0" algn="l">
              <a:spcBef>
                <a:spcPts val="0"/>
              </a:spcBef>
              <a:spcAft>
                <a:spcPts val="0"/>
              </a:spcAft>
              <a:buNone/>
            </a:pPr>
            <a:r>
              <a:rPr lang="en">
                <a:solidFill>
                  <a:srgbClr val="4C1130"/>
                </a:solidFill>
                <a:latin typeface="Montserrat"/>
                <a:ea typeface="Montserrat"/>
                <a:cs typeface="Montserrat"/>
                <a:sym typeface="Montserrat"/>
              </a:rPr>
              <a:t>¿El hashtag #MakeAMovieCold debería ser un token o cuatro? </a:t>
            </a:r>
            <a:endParaRPr>
              <a:solidFill>
                <a:srgbClr val="4C1130"/>
              </a:solidFill>
              <a:latin typeface="Montserrat"/>
              <a:ea typeface="Montserrat"/>
              <a:cs typeface="Montserrat"/>
              <a:sym typeface="Montserrat"/>
            </a:endParaRPr>
          </a:p>
          <a:p>
            <a:pPr indent="0" lvl="0" marL="0" rtl="0" algn="l">
              <a:spcBef>
                <a:spcPts val="0"/>
              </a:spcBef>
              <a:spcAft>
                <a:spcPts val="0"/>
              </a:spcAft>
              <a:buNone/>
            </a:pPr>
            <a:r>
              <a:rPr lang="en">
                <a:solidFill>
                  <a:srgbClr val="4C1130"/>
                </a:solidFill>
                <a:latin typeface="Montserrat"/>
                <a:ea typeface="Montserrat"/>
                <a:cs typeface="Montserrat"/>
                <a:sym typeface="Montserrat"/>
              </a:rPr>
              <a:t>Muchas de las decisiones de tokenización tienden a ser arbitrarias, pero esas decisiones pueden afectar significativamente la precisión en la práctica más de lo que se reconoce. </a:t>
            </a:r>
            <a:endParaRPr>
              <a:solidFill>
                <a:srgbClr val="4C1130"/>
              </a:solidFill>
              <a:latin typeface="Montserrat"/>
              <a:ea typeface="Montserrat"/>
              <a:cs typeface="Montserrat"/>
              <a:sym typeface="Montserrat"/>
            </a:endParaRPr>
          </a:p>
          <a:p>
            <a:pPr indent="0" lvl="0" marL="0" rtl="0" algn="l">
              <a:spcBef>
                <a:spcPts val="0"/>
              </a:spcBef>
              <a:spcAft>
                <a:spcPts val="0"/>
              </a:spcAft>
              <a:buNone/>
            </a:pPr>
            <a:r>
              <a:rPr lang="en">
                <a:solidFill>
                  <a:srgbClr val="4C1130"/>
                </a:solidFill>
                <a:latin typeface="Montserrat"/>
                <a:ea typeface="Montserrat"/>
                <a:cs typeface="Montserrat"/>
                <a:sym typeface="Montserrat"/>
              </a:rPr>
              <a:t>A menudo considerado el trabajo duro del preprocesamiento, la mayoría de los paquetes de PNL de código abierto brindan un soporte razonable para la tokenización para que pueda comenzar. </a:t>
            </a:r>
            <a:endParaRPr>
              <a:solidFill>
                <a:srgbClr val="4C1130"/>
              </a:solidFill>
              <a:latin typeface="Montserrat"/>
              <a:ea typeface="Montserrat"/>
              <a:cs typeface="Montserrat"/>
              <a:sym typeface="Montserrat"/>
            </a:endParaRPr>
          </a:p>
          <a:p>
            <a:pPr indent="0" lvl="0" marL="0" rtl="0" algn="l">
              <a:spcBef>
                <a:spcPts val="0"/>
              </a:spcBef>
              <a:spcAft>
                <a:spcPts val="0"/>
              </a:spcAft>
              <a:buNone/>
            </a:pPr>
            <a:r>
              <a:rPr lang="en">
                <a:solidFill>
                  <a:srgbClr val="4C1130"/>
                </a:solidFill>
                <a:latin typeface="Montserrat"/>
                <a:ea typeface="Montserrat"/>
                <a:cs typeface="Montserrat"/>
                <a:sym typeface="Montserrat"/>
              </a:rPr>
              <a:t>2 Ejemplos son NLTK y spaCy, dos paquetes de uso común para el procesamiento de texto.</a:t>
            </a:r>
            <a:endParaRPr>
              <a:solidFill>
                <a:srgbClr val="4C1130"/>
              </a:solidFill>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1d578225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f1d578225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Mismo que en imgs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Rellenar las partes de acuerdo a los que quedan sobrantes para oraciones de misma dimensión</a:t>
            </a:r>
            <a:endParaRPr>
              <a:solidFill>
                <a:schemeClr val="dk1"/>
              </a:solidFill>
              <a:latin typeface="Montserrat"/>
              <a:ea typeface="Montserrat"/>
              <a:cs typeface="Montserrat"/>
              <a:sym typeface="Montserra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f594a5d13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f594a5d13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Los </a:t>
            </a:r>
            <a:r>
              <a:rPr b="1" lang="en">
                <a:solidFill>
                  <a:schemeClr val="dk1"/>
                </a:solidFill>
                <a:latin typeface="Montserrat"/>
                <a:ea typeface="Montserrat"/>
                <a:cs typeface="Montserrat"/>
                <a:sym typeface="Montserrat"/>
              </a:rPr>
              <a:t>lemmas </a:t>
            </a:r>
            <a:r>
              <a:rPr lang="en">
                <a:solidFill>
                  <a:schemeClr val="dk1"/>
                </a:solidFill>
                <a:latin typeface="Montserrat"/>
                <a:ea typeface="Montserrat"/>
                <a:cs typeface="Montserrat"/>
                <a:sym typeface="Montserrat"/>
              </a:rPr>
              <a:t>son raíces de palabras. Considere el verbo fly. Puede flexionarse en muchas palabras diferentes (</a:t>
            </a:r>
            <a:r>
              <a:rPr lang="en">
                <a:solidFill>
                  <a:schemeClr val="dk1"/>
                </a:solidFill>
              </a:rPr>
              <a:t>flow, flew, flies, flown, flowing</a:t>
            </a:r>
            <a:r>
              <a:rPr lang="en">
                <a:solidFill>
                  <a:schemeClr val="dk1"/>
                </a:solidFill>
                <a:latin typeface="Montserrat"/>
                <a:ea typeface="Montserrat"/>
                <a:cs typeface="Montserrat"/>
                <a:sym typeface="Montserrat"/>
              </a:rPr>
              <a:t>, etc.) y volar es el lema de todas estas palabras aparentemente diferentes. A veces, puede ser útil reducir los tokens a sus lemmas para mantener baja la dimensionalidad de la representación vectorial. Esta reducción se llama lematización.</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Transformación a su expresión más básica</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rPr>
              <a:t>Stemming </a:t>
            </a:r>
            <a:r>
              <a:rPr lang="en">
                <a:solidFill>
                  <a:schemeClr val="dk1"/>
                </a:solidFill>
              </a:rPr>
              <a:t>es la lematización del pobre. Implica el uso de reglas hechas a mano para quitar las terminaciones de las palabras y reducirlas a una forma común llamada </a:t>
            </a:r>
            <a:r>
              <a:rPr b="1" lang="en">
                <a:solidFill>
                  <a:schemeClr val="dk1"/>
                </a:solidFill>
              </a:rPr>
              <a:t>stems</a:t>
            </a:r>
            <a:r>
              <a:rPr lang="en">
                <a:solidFill>
                  <a:schemeClr val="dk1"/>
                </a:solidFill>
              </a:rPr>
              <a:t>. Los </a:t>
            </a:r>
            <a:r>
              <a:rPr b="1" lang="en">
                <a:solidFill>
                  <a:schemeClr val="dk1"/>
                </a:solidFill>
              </a:rPr>
              <a:t>stemmers </a:t>
            </a:r>
            <a:r>
              <a:rPr lang="en">
                <a:solidFill>
                  <a:schemeClr val="dk1"/>
                </a:solidFill>
              </a:rPr>
              <a:t>populares que se implementan a menudo en paquetes de código abierto incluyen los lematizadores Porter y Snowball.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Prefijos y sufijos</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1d578225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f1d578225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Feature engineering</a:t>
            </a:r>
            <a:r>
              <a:rPr lang="en">
                <a:solidFill>
                  <a:schemeClr val="dk1"/>
                </a:solidFill>
              </a:rPr>
              <a:t> is used to transform raw text data into an appealing numerical format so that a model can be trained on that data, for example, converting text into a bag-of-words representation or using the n-gram representation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Bag-of-words</a:t>
            </a:r>
            <a:r>
              <a:rPr lang="en">
                <a:solidFill>
                  <a:schemeClr val="dk1"/>
                </a:solidFill>
              </a:rPr>
              <a:t>: This is a feature engineering technique that creates feature representations based on the word occurrence frequency. For example, let's consider the following sentences…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crucial limitation of the bag-of-words method is that it loses contextual information as the order of words is no longer preserved.</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594a5d13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594a5d13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C1130"/>
                </a:solidFill>
                <a:latin typeface="Montserrat"/>
                <a:ea typeface="Montserrat"/>
                <a:cs typeface="Montserrat"/>
                <a:sym typeface="Montserrat"/>
              </a:rPr>
              <a:t>Los</a:t>
            </a:r>
            <a:r>
              <a:rPr b="1" lang="en">
                <a:solidFill>
                  <a:srgbClr val="4C1130"/>
                </a:solidFill>
                <a:latin typeface="Montserrat"/>
                <a:ea typeface="Montserrat"/>
                <a:cs typeface="Montserrat"/>
                <a:sym typeface="Montserrat"/>
              </a:rPr>
              <a:t> N-grama</a:t>
            </a:r>
            <a:r>
              <a:rPr lang="en">
                <a:solidFill>
                  <a:srgbClr val="4C1130"/>
                </a:solidFill>
                <a:latin typeface="Montserrat"/>
                <a:ea typeface="Montserrat"/>
                <a:cs typeface="Montserrat"/>
                <a:sym typeface="Montserrat"/>
              </a:rPr>
              <a:t>s son secuencias de tokens consecutivas de longitud fija (n) que aparecen en el texto. Un bigrama tiene dos fichas, una unigrama.</a:t>
            </a:r>
            <a:endParaRPr>
              <a:solidFill>
                <a:srgbClr val="4C113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rgbClr val="4C1130"/>
                </a:solidFill>
                <a:latin typeface="Montserrat"/>
                <a:ea typeface="Montserrat"/>
                <a:cs typeface="Montserrat"/>
                <a:sym typeface="Montserrat"/>
              </a:rPr>
              <a:t>Para algunas situaciones en las que la información de la subpalabra en sí misma contiene información útil, es posible que desee generar n-gramas de caracteres. Por ejemplo, el sufijo "-ol" en "metanol" indica que es un tipo de alcohol; Si su tarea implicó la clasificación de nombres de compuestos orgánicos, puede ver cómo la información de la subpalabra capturada por n-gramas puede ser útil. En tales casos, puede reutilizar el mismo código, pero trate cada carácter n-grama como un token</a:t>
            </a:r>
            <a:endParaRPr>
              <a:solidFill>
                <a:srgbClr val="4C113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rgbClr val="4C113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rPr>
              <a:t>n-gram: This is another feature engineering technique that breaks down text into smaller components consisting of </a:t>
            </a:r>
            <a:r>
              <a:rPr i="1" lang="en">
                <a:solidFill>
                  <a:schemeClr val="dk1"/>
                </a:solidFill>
              </a:rPr>
              <a:t>n</a:t>
            </a:r>
            <a:r>
              <a:rPr lang="en">
                <a:solidFill>
                  <a:schemeClr val="dk1"/>
                </a:solidFill>
              </a:rPr>
              <a:t> letters (or words) (letter level n-gram decomposition or word-based n-gram)</a:t>
            </a:r>
            <a:endParaRPr>
              <a:solidFill>
                <a:srgbClr val="4C1130"/>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5cde082e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f5cde082e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1cd032cb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1cd032cb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23f19564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23f19564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1f14318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1f14318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 incrustación de palabras es una representación aprendida para el texto donde las palabras que tienen el mismo significado tienen una representación similar.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Este enfoque de representación de palabras y documentos puede considerarse uno de los principales avances del aprendizaje profundo en los problemas de procesamiento del lenguaje natural.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Las incrustaciones de palabras son, de hecho, una clase de técnicas en las que las palabras individuales se representan como vectores de valor real en un espacio vectorial predefinido. Cada palabra se asigna a un vector y los valores del vector se aprenden de una manera que se asemeja a una red neuronal, y por lo tanto la técnica se agrupa a menudo en el campo del aprendizaje profundo.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 clave del enfoque es la idea de utilizar una representación distribuida densa para cada palabra.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Cada palabra está representada por un vector de valor real, a menudo de decenas o cientos de dimensiones. Esto contrasta con los miles o millones de dimensiones que requieren las representaciones de palabras dispersas, como la codificación de un solo punto.</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1f143180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1f143180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Por qué la incrustación de palabras:</a:t>
            </a:r>
            <a:endParaRPr/>
          </a:p>
          <a:p>
            <a:pPr indent="0" lvl="0" marL="0" rtl="0" algn="l">
              <a:spcBef>
                <a:spcPts val="0"/>
              </a:spcBef>
              <a:spcAft>
                <a:spcPts val="0"/>
              </a:spcAft>
              <a:buClr>
                <a:schemeClr val="dk1"/>
              </a:buClr>
              <a:buSzPts val="1100"/>
              <a:buFont typeface="Arial"/>
              <a:buNone/>
            </a:pPr>
            <a:r>
              <a:rPr lang="en"/>
              <a:t>* El ordenador sólo entiende números.</a:t>
            </a:r>
            <a:endParaRPr/>
          </a:p>
          <a:p>
            <a:pPr indent="0" lvl="0" marL="0" rtl="0" algn="l">
              <a:spcBef>
                <a:spcPts val="0"/>
              </a:spcBef>
              <a:spcAft>
                <a:spcPts val="0"/>
              </a:spcAft>
              <a:buClr>
                <a:schemeClr val="dk1"/>
              </a:buClr>
              <a:buSzPts val="1100"/>
              <a:buFont typeface="Arial"/>
              <a:buNone/>
            </a:pPr>
            <a:r>
              <a:rPr lang="en"/>
              <a:t>* Las incrustaciones de palabras son los textos convertidos en números</a:t>
            </a:r>
            <a:endParaRPr/>
          </a:p>
          <a:p>
            <a:pPr indent="0" lvl="0" marL="0" rtl="0" algn="l">
              <a:spcBef>
                <a:spcPts val="0"/>
              </a:spcBef>
              <a:spcAft>
                <a:spcPts val="0"/>
              </a:spcAft>
              <a:buClr>
                <a:schemeClr val="dk1"/>
              </a:buClr>
              <a:buSzPts val="1100"/>
              <a:buFont typeface="Arial"/>
              <a:buNone/>
            </a:pPr>
            <a:r>
              <a:rPr lang="en"/>
              <a:t>* Una representación vectorial de una palabra puede ser un vector codificado en un solo punto como [0,0,0,1,0,0].</a:t>
            </a:r>
            <a:endParaRPr/>
          </a:p>
          <a:p>
            <a:pPr indent="0" lvl="0" marL="0" rtl="0" algn="l">
              <a:spcBef>
                <a:spcPts val="0"/>
              </a:spcBef>
              <a:spcAft>
                <a:spcPts val="0"/>
              </a:spcAft>
              <a:buClr>
                <a:schemeClr val="dk1"/>
              </a:buClr>
              <a:buSzPts val="1100"/>
              <a:buFont typeface="Arial"/>
              <a:buNone/>
            </a:pPr>
            <a:r>
              <a:rPr lang="en"/>
              <a:t>* Es capaz de capturar el contexto de una palabra en un documento, la similitud semántica y sintáctica, la relación con otras palabras, etc.</a:t>
            </a:r>
            <a:endParaRPr/>
          </a:p>
          <a:p>
            <a:pPr indent="0" lvl="0" marL="0" rtl="0" algn="l">
              <a:spcBef>
                <a:spcPts val="0"/>
              </a:spcBef>
              <a:spcAft>
                <a:spcPts val="0"/>
              </a:spcAft>
              <a:buClr>
                <a:schemeClr val="dk1"/>
              </a:buClr>
              <a:buSzPts val="1100"/>
              <a:buFont typeface="Arial"/>
              <a:buNone/>
            </a:pPr>
            <a:r>
              <a:rPr lang="en"/>
              <a:t>* Una incrustación de palabras es una representación aprendida para el texto donde las palabras que tienen el mismo significado tienen una representación similar.</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e6557853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e6557853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Tras haber tokenizado se le asignan pesos a los vectores de acuerdo a peso a de la categoría  a la cual va a pertenecer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e655785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e655785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https://learning.oreilly.com/library/view/natural-language-processing/9781788478311/ch01s03.html#ch01lvl2sec06</a:t>
            </a:r>
            <a:endParaRPr>
              <a:solidFill>
                <a:srgbClr val="0B5394"/>
              </a:solidFill>
            </a:endParaRPr>
          </a:p>
          <a:p>
            <a:pPr indent="0" lvl="0" marL="0" rtl="0" algn="l">
              <a:spcBef>
                <a:spcPts val="0"/>
              </a:spcBef>
              <a:spcAft>
                <a:spcPts val="0"/>
              </a:spcAft>
              <a:buClr>
                <a:schemeClr val="dk1"/>
              </a:buClr>
              <a:buSzPts val="1100"/>
              <a:buFont typeface="Arial"/>
              <a:buNone/>
            </a:pPr>
            <a:r>
              <a:rPr lang="en"/>
              <a:t>El enfoque tradicional para resolver las tareas de PNL implica una colección de distintas</a:t>
            </a:r>
            <a:endParaRPr/>
          </a:p>
          <a:p>
            <a:pPr indent="0" lvl="0" marL="0" rtl="0" algn="l">
              <a:spcBef>
                <a:spcPts val="0"/>
              </a:spcBef>
              <a:spcAft>
                <a:spcPts val="0"/>
              </a:spcAft>
              <a:buClr>
                <a:schemeClr val="dk1"/>
              </a:buClr>
              <a:buSzPts val="1100"/>
              <a:buFont typeface="Arial"/>
              <a:buNone/>
            </a:pPr>
            <a:r>
              <a:rPr lang="en"/>
              <a:t>subtareas. En primer lugar, hay que preprocesar los corpus de texto centrándose en reducir el</a:t>
            </a:r>
            <a:endParaRPr/>
          </a:p>
          <a:p>
            <a:pPr indent="0" lvl="0" marL="0" rtl="0" algn="l">
              <a:spcBef>
                <a:spcPts val="0"/>
              </a:spcBef>
              <a:spcAft>
                <a:spcPts val="0"/>
              </a:spcAft>
              <a:buClr>
                <a:schemeClr val="dk1"/>
              </a:buClr>
              <a:buSzPts val="1100"/>
              <a:buFont typeface="Arial"/>
              <a:buNone/>
            </a:pPr>
            <a:r>
              <a:rPr lang="en"/>
              <a:t>vocabulario y las distracciones. Por distracciones, me refiero a los elementos que distraen al</a:t>
            </a:r>
            <a:endParaRPr/>
          </a:p>
          <a:p>
            <a:pPr indent="0" lvl="0" marL="0" rtl="0" algn="l">
              <a:spcBef>
                <a:spcPts val="0"/>
              </a:spcBef>
              <a:spcAft>
                <a:spcPts val="0"/>
              </a:spcAft>
              <a:buClr>
                <a:schemeClr val="dk1"/>
              </a:buClr>
              <a:buSzPts val="1100"/>
              <a:buFont typeface="Arial"/>
              <a:buNone/>
            </a:pPr>
            <a:r>
              <a:rPr lang="en"/>
              <a:t>(por ejemplo, los signos de puntuación y la eliminación de las palabras vacías).</a:t>
            </a:r>
            <a:endParaRPr/>
          </a:p>
          <a:p>
            <a:pPr indent="0" lvl="0" marL="0" rtl="0" algn="l">
              <a:spcBef>
                <a:spcPts val="0"/>
              </a:spcBef>
              <a:spcAft>
                <a:spcPts val="0"/>
              </a:spcAft>
              <a:buNone/>
            </a:pPr>
            <a:r>
              <a:rPr lang="en"/>
              <a:t>la información lingüística vital necesaria para la tarea.A continuación, vienen varios pasos de ingeniería de características.</a:t>
            </a:r>
            <a:endParaRPr/>
          </a:p>
          <a:p>
            <a:pPr indent="0" lvl="0" marL="0" rtl="0" algn="l">
              <a:spcBef>
                <a:spcPts val="0"/>
              </a:spcBef>
              <a:spcAft>
                <a:spcPts val="0"/>
              </a:spcAft>
              <a:buNone/>
            </a:pPr>
            <a:r>
              <a:rPr lang="en"/>
              <a:t>El objetivo principal de la </a:t>
            </a:r>
            <a:r>
              <a:rPr b="1" lang="en"/>
              <a:t>ingeniería </a:t>
            </a:r>
            <a:r>
              <a:rPr lang="en"/>
              <a:t>de</a:t>
            </a:r>
            <a:endParaRPr/>
          </a:p>
          <a:p>
            <a:pPr indent="0" lvl="0" marL="0" rtl="0" algn="l">
              <a:spcBef>
                <a:spcPts val="0"/>
              </a:spcBef>
              <a:spcAft>
                <a:spcPts val="0"/>
              </a:spcAft>
              <a:buNone/>
            </a:pPr>
            <a:r>
              <a:rPr lang="en"/>
              <a:t>es facilitar el aprendizaje a los algoritmos. A menudo los rasgos</a:t>
            </a:r>
            <a:endParaRPr/>
          </a:p>
          <a:p>
            <a:pPr indent="0" lvl="0" marL="0" rtl="0" algn="l">
              <a:spcBef>
                <a:spcPts val="0"/>
              </a:spcBef>
              <a:spcAft>
                <a:spcPts val="0"/>
              </a:spcAft>
              <a:buNone/>
            </a:pPr>
            <a:r>
              <a:rPr lang="en"/>
              <a:t>se diseñan a mano y se inclinan hacia la comprensión humana de un lenguaje.</a:t>
            </a:r>
            <a:endParaRPr/>
          </a:p>
          <a:p>
            <a:pPr indent="0" lvl="0" marL="0" rtl="0" algn="l">
              <a:spcBef>
                <a:spcPts val="0"/>
              </a:spcBef>
              <a:spcAft>
                <a:spcPts val="0"/>
              </a:spcAft>
              <a:buNone/>
            </a:pPr>
            <a:r>
              <a:rPr lang="en"/>
              <a:t>La </a:t>
            </a:r>
            <a:r>
              <a:rPr b="1" lang="en"/>
              <a:t>ingeniería de rasgos </a:t>
            </a:r>
            <a:r>
              <a:rPr lang="en"/>
              <a:t>era de suma importancia para los algoritmos clásicos de PNL, y</a:t>
            </a:r>
            <a:endParaRPr/>
          </a:p>
          <a:p>
            <a:pPr indent="0" lvl="0" marL="0" rtl="0" algn="l">
              <a:spcBef>
                <a:spcPts val="0"/>
              </a:spcBef>
              <a:spcAft>
                <a:spcPts val="0"/>
              </a:spcAft>
              <a:buNone/>
            </a:pPr>
            <a:r>
              <a:rPr lang="en"/>
              <a:t>Por lo tanto, los sistemas que mejor funcionan suelen tener las características mejor diseñadas.</a:t>
            </a:r>
            <a:endParaRPr/>
          </a:p>
          <a:p>
            <a:pPr indent="0" lvl="0" marL="0" rtl="0" algn="l">
              <a:spcBef>
                <a:spcPts val="0"/>
              </a:spcBef>
              <a:spcAft>
                <a:spcPts val="0"/>
              </a:spcAft>
              <a:buNone/>
            </a:pPr>
            <a:r>
              <a:rPr lang="en"/>
              <a:t>Por ejemplo, para una tarea de clasificación de sentimientos, se puede representar una frase con</a:t>
            </a:r>
            <a:endParaRPr/>
          </a:p>
          <a:p>
            <a:pPr indent="0" lvl="0" marL="0" rtl="0" algn="l">
              <a:spcBef>
                <a:spcPts val="0"/>
              </a:spcBef>
              <a:spcAft>
                <a:spcPts val="0"/>
              </a:spcAft>
              <a:buNone/>
            </a:pPr>
            <a:r>
              <a:rPr lang="en"/>
              <a:t>un árbol de análisis y asignar etiquetas positivas, negativas o neutras a cada nodo/subárbol del</a:t>
            </a:r>
            <a:endParaRPr/>
          </a:p>
          <a:p>
            <a:pPr indent="0" lvl="0" marL="0" rtl="0" algn="l">
              <a:spcBef>
                <a:spcPts val="0"/>
              </a:spcBef>
              <a:spcAft>
                <a:spcPts val="0"/>
              </a:spcAft>
              <a:buNone/>
            </a:pPr>
            <a:r>
              <a:rPr lang="en"/>
              <a:t>del árbol para clasificar esa frase como positiva o negativa.</a:t>
            </a:r>
            <a:endParaRPr/>
          </a:p>
          <a:p>
            <a:pPr indent="0" lvl="0" marL="0" rtl="0" algn="l">
              <a:spcBef>
                <a:spcPts val="0"/>
              </a:spcBef>
              <a:spcAft>
                <a:spcPts val="0"/>
              </a:spcAft>
              <a:buNone/>
            </a:pPr>
            <a:r>
              <a:rPr lang="en"/>
              <a:t>Además, la fase de ingeniería de características puede utilizar recursos externos como WordNet (una base de datos léxica) para</a:t>
            </a:r>
            <a:endParaRPr/>
          </a:p>
          <a:p>
            <a:pPr indent="0" lvl="0" marL="0" rtl="0" algn="l">
              <a:spcBef>
                <a:spcPts val="0"/>
              </a:spcBef>
              <a:spcAft>
                <a:spcPts val="0"/>
              </a:spcAft>
              <a:buNone/>
            </a:pPr>
            <a:r>
              <a:rPr lang="en"/>
              <a:t>desarrollar mejores características. En breve veremos una técnica sencilla de ingeniería de rasgos</a:t>
            </a:r>
            <a:endParaRPr/>
          </a:p>
          <a:p>
            <a:pPr indent="0" lvl="0" marL="0" rtl="0" algn="l">
              <a:spcBef>
                <a:spcPts val="0"/>
              </a:spcBef>
              <a:spcAft>
                <a:spcPts val="0"/>
              </a:spcAft>
              <a:buNone/>
            </a:pPr>
            <a:r>
              <a:rPr lang="en"/>
              <a:t>conocida como bag-of-words (bolsa de palabras).</a:t>
            </a:r>
            <a:endParaRPr/>
          </a:p>
          <a:p>
            <a:pPr indent="0" lvl="0" marL="0" rtl="0" algn="l">
              <a:spcBef>
                <a:spcPts val="0"/>
              </a:spcBef>
              <a:spcAft>
                <a:spcPts val="0"/>
              </a:spcAft>
              <a:buNone/>
            </a:pPr>
            <a:r>
              <a:rPr lang="en"/>
              <a:t>A continuación, el algoritmo de aprendizaje aprende a desempeñarse bien en la tarea dada utilizando las</a:t>
            </a:r>
            <a:endParaRPr/>
          </a:p>
          <a:p>
            <a:pPr indent="0" lvl="0" marL="0" rtl="0" algn="l">
              <a:spcBef>
                <a:spcPts val="0"/>
              </a:spcBef>
              <a:spcAft>
                <a:spcPts val="0"/>
              </a:spcAft>
              <a:buNone/>
            </a:pPr>
            <a:r>
              <a:rPr lang="en"/>
              <a:t>características obtenidas y, opcionalmente, los recursos externos. Por ejemplo, para una tarea de</a:t>
            </a:r>
            <a:endParaRPr/>
          </a:p>
          <a:p>
            <a:pPr indent="0" lvl="0" marL="0" rtl="0" algn="l">
              <a:spcBef>
                <a:spcPts val="0"/>
              </a:spcBef>
              <a:spcAft>
                <a:spcPts val="0"/>
              </a:spcAft>
              <a:buNone/>
            </a:pPr>
            <a:r>
              <a:rPr lang="en"/>
              <a:t>texto, un tesauro que contenga sinónimos de palabras puede ser un buen</a:t>
            </a:r>
            <a:endParaRPr/>
          </a:p>
          <a:p>
            <a:pPr indent="0" lvl="0" marL="0" rtl="0" algn="l">
              <a:spcBef>
                <a:spcPts val="0"/>
              </a:spcBef>
              <a:spcAft>
                <a:spcPts val="0"/>
              </a:spcAft>
              <a:buNone/>
            </a:pPr>
            <a:r>
              <a:rPr lang="en"/>
              <a:t>recurso externo. Por último, se produce la predicción. La predicción es sencilla, ya que</a:t>
            </a:r>
            <a:endParaRPr/>
          </a:p>
          <a:p>
            <a:pPr indent="0" lvl="0" marL="0" rtl="0" algn="l">
              <a:spcBef>
                <a:spcPts val="0"/>
              </a:spcBef>
              <a:spcAft>
                <a:spcPts val="0"/>
              </a:spcAft>
              <a:buNone/>
            </a:pPr>
            <a:r>
              <a:rPr lang="en"/>
              <a:t>se alimenta una nueva entrada y se obtiene la etiqueta predicha reenviando la entrada</a:t>
            </a:r>
            <a:endParaRPr/>
          </a:p>
          <a:p>
            <a:pPr indent="0" lvl="0" marL="0" rtl="0" algn="l">
              <a:spcBef>
                <a:spcPts val="0"/>
              </a:spcBef>
              <a:spcAft>
                <a:spcPts val="0"/>
              </a:spcAft>
              <a:buNone/>
            </a:pPr>
            <a:r>
              <a:rPr lang="en"/>
              <a:t>a través del modelo de aprendizaj</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e6557853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e6557853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https://learning.oreilly.com/library/view/natural-language-processing/9781788478311/ch01s04.html#ch01lvl2sec08</a:t>
            </a:r>
            <a:endParaRPr>
              <a:solidFill>
                <a:schemeClr val="dk1"/>
              </a:solidFill>
            </a:endParaRPr>
          </a:p>
          <a:p>
            <a:pPr indent="0" lvl="0" marL="0" rtl="0" algn="l">
              <a:spcBef>
                <a:spcPts val="0"/>
              </a:spcBef>
              <a:spcAft>
                <a:spcPts val="0"/>
              </a:spcAft>
              <a:buClr>
                <a:schemeClr val="dk1"/>
              </a:buClr>
              <a:buSzPts val="1100"/>
              <a:buFont typeface="Arial"/>
              <a:buNone/>
            </a:pPr>
            <a:r>
              <a:rPr lang="en"/>
              <a:t>En resumen, podemos separar principalmente las redes profundas en dos categorías: los</a:t>
            </a:r>
            <a:endParaRPr/>
          </a:p>
          <a:p>
            <a:pPr indent="0" lvl="0" marL="0" rtl="0" algn="l">
              <a:spcBef>
                <a:spcPts val="0"/>
              </a:spcBef>
              <a:spcAft>
                <a:spcPts val="0"/>
              </a:spcAft>
              <a:buClr>
                <a:schemeClr val="dk1"/>
              </a:buClr>
              <a:buSzPts val="1100"/>
              <a:buFont typeface="Arial"/>
              <a:buNone/>
            </a:pPr>
            <a:r>
              <a:rPr b="1" lang="en"/>
              <a:t>modelos no secuenciales </a:t>
            </a:r>
            <a:r>
              <a:rPr lang="en"/>
              <a:t>que tratan una sola entrada a la vez para el entrenamiento y la predicción (por ejemplo, la clasificación de imágenes).</a:t>
            </a:r>
            <a:endParaRPr/>
          </a:p>
          <a:p>
            <a:pPr indent="0" lvl="0" marL="0" rtl="0" algn="l">
              <a:spcBef>
                <a:spcPts val="0"/>
              </a:spcBef>
              <a:spcAft>
                <a:spcPts val="0"/>
              </a:spcAft>
              <a:buClr>
                <a:schemeClr val="dk1"/>
              </a:buClr>
              <a:buSzPts val="1100"/>
              <a:buFont typeface="Arial"/>
              <a:buNone/>
            </a:pPr>
            <a:r>
              <a:rPr lang="en"/>
              <a:t>de entrenamiento y predicción (por ejemplo, la clasificación de imágenes) y los</a:t>
            </a:r>
            <a:r>
              <a:rPr b="1" lang="en"/>
              <a:t> modelos secuenciales</a:t>
            </a:r>
            <a:r>
              <a:rPr lang="en"/>
              <a:t> que</a:t>
            </a:r>
            <a:endParaRPr/>
          </a:p>
          <a:p>
            <a:pPr indent="0" lvl="0" marL="0" rtl="0" algn="l">
              <a:spcBef>
                <a:spcPts val="0"/>
              </a:spcBef>
              <a:spcAft>
                <a:spcPts val="0"/>
              </a:spcAft>
              <a:buClr>
                <a:schemeClr val="dk1"/>
              </a:buClr>
              <a:buSzPts val="1100"/>
              <a:buFont typeface="Arial"/>
              <a:buNone/>
            </a:pPr>
            <a:r>
              <a:rPr lang="en"/>
              <a:t>secuenciales que tratan con secuencias de entradas de longitud arbitraria (por ejemplo, la generación de texto</a:t>
            </a:r>
            <a:endParaRPr/>
          </a:p>
          <a:p>
            <a:pPr indent="0" lvl="0" marL="0" rtl="0" algn="l">
              <a:spcBef>
                <a:spcPts val="0"/>
              </a:spcBef>
              <a:spcAft>
                <a:spcPts val="0"/>
              </a:spcAft>
              <a:buClr>
                <a:schemeClr val="dk1"/>
              </a:buClr>
              <a:buSzPts val="1100"/>
              <a:buFont typeface="Arial"/>
              <a:buNone/>
            </a:pPr>
            <a:r>
              <a:rPr lang="en"/>
              <a:t>donde una sola palabra es una sola entrada).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continuación, podemos clasificar los modelos no secuenciales (también</a:t>
            </a:r>
            <a:endParaRPr/>
          </a:p>
          <a:p>
            <a:pPr indent="0" lvl="0" marL="0" rtl="0" algn="l">
              <a:spcBef>
                <a:spcPts val="0"/>
              </a:spcBef>
              <a:spcAft>
                <a:spcPts val="0"/>
              </a:spcAft>
              <a:buClr>
                <a:schemeClr val="dk1"/>
              </a:buClr>
              <a:buSzPts val="1100"/>
              <a:buFont typeface="Arial"/>
              <a:buNone/>
            </a:pPr>
            <a:r>
              <a:rPr lang="en"/>
              <a:t>en profundos (aproximadamente menos de 20 capas) y muy profundos (pueden ser más de cientos de capas).</a:t>
            </a:r>
            <a:endParaRPr/>
          </a:p>
          <a:p>
            <a:pPr indent="0" lvl="0" marL="0" rtl="0" algn="l">
              <a:spcBef>
                <a:spcPts val="0"/>
              </a:spcBef>
              <a:spcAft>
                <a:spcPts val="0"/>
              </a:spcAft>
              <a:buClr>
                <a:schemeClr val="dk1"/>
              </a:buClr>
              <a:buSzPts val="1100"/>
              <a:buFont typeface="Arial"/>
              <a:buNone/>
            </a:pPr>
            <a:r>
              <a:rPr lang="en"/>
              <a:t>profundas (pueden tener más de cientos de capas).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Los modelos secuenciales se clasifican en modelos de memoria a corto plazo (por ejemplo, las RNN), que sólo pueden</a:t>
            </a:r>
            <a:endParaRPr/>
          </a:p>
          <a:p>
            <a:pPr indent="0" lvl="0" marL="0" rtl="0" algn="l">
              <a:spcBef>
                <a:spcPts val="0"/>
              </a:spcBef>
              <a:spcAft>
                <a:spcPts val="0"/>
              </a:spcAft>
              <a:buClr>
                <a:schemeClr val="dk1"/>
              </a:buClr>
              <a:buSzPts val="1100"/>
              <a:buFont typeface="Arial"/>
              <a:buNone/>
            </a:pPr>
            <a:r>
              <a:rPr lang="en"/>
              <a:t>memorizar patrones a corto plazo y modelos de memoria a largo plazo, que pueden memorizar</a:t>
            </a:r>
            <a:endParaRPr/>
          </a:p>
          <a:p>
            <a:pPr indent="0" lvl="0" marL="0" rtl="0" algn="l">
              <a:spcBef>
                <a:spcPts val="0"/>
              </a:spcBef>
              <a:spcAft>
                <a:spcPts val="0"/>
              </a:spcAft>
              <a:buClr>
                <a:schemeClr val="dk1"/>
              </a:buClr>
              <a:buSzPts val="1100"/>
              <a:buFont typeface="Arial"/>
              <a:buNone/>
            </a:pPr>
            <a:r>
              <a:rPr lang="en"/>
              <a:t>patrones más largos</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5cde082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f5cde082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linkClick r:id="rId2"/>
              </a:rPr>
              <a:t>https://www.youtube.com/watch?v=OuYtk9Ymut4&amp;list=PLQY2H8rRoyvzDbLUZkbudP-MFQZwNmU4S&amp;index=5</a:t>
            </a:r>
            <a:endParaRPr sz="1500">
              <a:solidFill>
                <a:schemeClr val="dk1"/>
              </a:solidFill>
            </a:endParaRPr>
          </a:p>
          <a:p>
            <a:pPr indent="0" lvl="0" marL="0" rtl="0" algn="l">
              <a:spcBef>
                <a:spcPts val="0"/>
              </a:spcBef>
              <a:spcAft>
                <a:spcPts val="0"/>
              </a:spcAft>
              <a:buNone/>
            </a:pPr>
            <a:r>
              <a:t/>
            </a:r>
            <a:endParaRPr sz="26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1cd032cb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1cd032cb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1cd032c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f1cd032c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rPr>
              <a:t>epoch is a term used in </a:t>
            </a:r>
            <a:r>
              <a:rPr b="1" lang="en" sz="1200">
                <a:solidFill>
                  <a:schemeClr val="dk1"/>
                </a:solidFill>
                <a:highlight>
                  <a:schemeClr val="lt1"/>
                </a:highlight>
              </a:rPr>
              <a:t>machine learning</a:t>
            </a:r>
            <a:r>
              <a:rPr lang="en" sz="1200">
                <a:solidFill>
                  <a:schemeClr val="dk1"/>
                </a:solidFill>
                <a:highlight>
                  <a:schemeClr val="lt1"/>
                </a:highlight>
              </a:rPr>
              <a:t> and indicates the number of passes of the entire training dataset the machine learning algorithm has completed. </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Center centre </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Dedo</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dedpo</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chemeClr val="lt1"/>
              </a:highlight>
            </a:endParaRPr>
          </a:p>
          <a:p>
            <a:pPr indent="0" lvl="0" marL="0" rtl="0" algn="l">
              <a:spcBef>
                <a:spcPts val="0"/>
              </a:spcBef>
              <a:spcAft>
                <a:spcPts val="0"/>
              </a:spcAft>
              <a:buNone/>
            </a:pPr>
            <a:r>
              <a:rPr lang="en" sz="1200" u="sng">
                <a:solidFill>
                  <a:schemeClr val="dk1"/>
                </a:solidFill>
                <a:highlight>
                  <a:schemeClr val="lt1"/>
                </a:highlight>
                <a:hlinkClick r:id="rId2">
                  <a:extLst>
                    <a:ext uri="{A12FA001-AC4F-418D-AE19-62706E023703}">
                      <ahyp:hlinkClr val="tx"/>
                    </a:ext>
                  </a:extLst>
                </a:hlinkClick>
              </a:rPr>
              <a:t>https://stats.stackexchange.com/questions/181/how-to-choose-the-number-of-hidden-layers-and-nodes-in-a-feedforward-neural-netw</a:t>
            </a:r>
            <a:endParaRPr sz="1200">
              <a:solidFill>
                <a:schemeClr val="dk1"/>
              </a:solidFill>
              <a:highlight>
                <a:schemeClr val="lt1"/>
              </a:highlight>
            </a:endParaRPr>
          </a:p>
          <a:p>
            <a:pPr indent="0" lvl="0" marL="0" rtl="0" algn="l">
              <a:spcBef>
                <a:spcPts val="0"/>
              </a:spcBef>
              <a:spcAft>
                <a:spcPts val="0"/>
              </a:spcAft>
              <a:buNone/>
            </a:pPr>
            <a:r>
              <a:t/>
            </a:r>
            <a:endParaRPr sz="1200">
              <a:solidFill>
                <a:schemeClr val="dk1"/>
              </a:solidFill>
              <a:highlight>
                <a:schemeClr val="lt1"/>
              </a:highlight>
            </a:endParaRPr>
          </a:p>
          <a:p>
            <a:pPr indent="0" lvl="0" marL="0" rtl="0" algn="l">
              <a:spcBef>
                <a:spcPts val="0"/>
              </a:spcBef>
              <a:spcAft>
                <a:spcPts val="0"/>
              </a:spcAft>
              <a:buNone/>
            </a:pPr>
            <a:r>
              <a:rPr lang="en" sz="1200">
                <a:solidFill>
                  <a:schemeClr val="dk1"/>
                </a:solidFill>
                <a:highlight>
                  <a:schemeClr val="lt1"/>
                </a:highlight>
              </a:rPr>
              <a:t>La capa densa, también llamada capa totalmente conectada, es una capa que se utiliza en las etapas finales de la red neuronal. Esta capa ayuda a cambiar la dimensionalidad de la salida de la capa anterior para que el modelo pueda definir fácilmente la relación entre los valores de los datos en los que trabaja el modelo</a:t>
            </a:r>
            <a:endParaRPr sz="1200">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5cde082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f5cde082e0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FALTA DE EDITAR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5cde082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f5cde082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u="sng">
                <a:solidFill>
                  <a:schemeClr val="hlink"/>
                </a:solidFill>
                <a:hlinkClick r:id="rId2"/>
              </a:rPr>
              <a:t>https://www.kaggle.com/marcovasquez/basic-nlp-with-tensorflow-and-wordcloud</a:t>
            </a:r>
            <a:endParaRPr sz="2600">
              <a:solidFill>
                <a:schemeClr val="dk1"/>
              </a:solidFill>
            </a:endParaRPr>
          </a:p>
          <a:p>
            <a:pPr indent="0" lvl="0" marL="0" rtl="0" algn="l">
              <a:spcBef>
                <a:spcPts val="0"/>
              </a:spcBef>
              <a:spcAft>
                <a:spcPts val="0"/>
              </a:spcAft>
              <a:buNone/>
            </a:pPr>
            <a:r>
              <a:t/>
            </a:r>
            <a:endParaRPr sz="26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5cde082e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f5cde082e0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f594a5d13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f594a5d13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1d578225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f1d578225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1130"/>
                </a:solidFill>
                <a:latin typeface="Montserrat"/>
                <a:ea typeface="Montserrat"/>
                <a:cs typeface="Montserrat"/>
                <a:sym typeface="Montserrat"/>
              </a:rPr>
              <a:t>Tokenizar tweets implica preservar hashtags y @handles, y segmentar emoticones como :-) y URL como una sola unidad. ¿El hashtag #MakeAMovieCold debería ser un token o cuatro? </a:t>
            </a:r>
            <a:endParaRPr>
              <a:solidFill>
                <a:srgbClr val="4C1130"/>
              </a:solidFill>
              <a:latin typeface="Montserrat"/>
              <a:ea typeface="Montserrat"/>
              <a:cs typeface="Montserrat"/>
              <a:sym typeface="Montserrat"/>
            </a:endParaRPr>
          </a:p>
          <a:p>
            <a:pPr indent="0" lvl="0" marL="0" rtl="0" algn="l">
              <a:spcBef>
                <a:spcPts val="0"/>
              </a:spcBef>
              <a:spcAft>
                <a:spcPts val="0"/>
              </a:spcAft>
              <a:buNone/>
            </a:pPr>
            <a:r>
              <a:rPr lang="en">
                <a:solidFill>
                  <a:srgbClr val="4C1130"/>
                </a:solidFill>
                <a:latin typeface="Montserrat"/>
                <a:ea typeface="Montserrat"/>
                <a:cs typeface="Montserrat"/>
                <a:sym typeface="Montserrat"/>
              </a:rPr>
              <a:t>Muchas de las decisiones de tokenización tienden a ser arbitrarias, pero esas decisiones pueden afectar significativamente la precisión en la práctica más de lo que se reconoce. A menudo considerado el trabajo duro del preprocesamiento, la mayoría de los paquetes de PNL de código abierto brindan un soporte razonable para la tokenización para que pueda comenzar. 2 Ejemplos son NLTK y spaCy, dos paquetes de uso común para el procesamiento de texto.</a:t>
            </a:r>
            <a:endParaRPr>
              <a:solidFill>
                <a:srgbClr val="4C1130"/>
              </a:solidFill>
              <a:latin typeface="Montserrat"/>
              <a:ea typeface="Montserrat"/>
              <a:cs typeface="Montserrat"/>
              <a:sym typeface="Montserra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f1d578225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f1d578225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f6c0b390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f6c0b390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Los </a:t>
            </a:r>
            <a:r>
              <a:rPr b="1" lang="en">
                <a:solidFill>
                  <a:schemeClr val="dk1"/>
                </a:solidFill>
                <a:latin typeface="Montserrat"/>
                <a:ea typeface="Montserrat"/>
                <a:cs typeface="Montserrat"/>
                <a:sym typeface="Montserrat"/>
              </a:rPr>
              <a:t>lemmas </a:t>
            </a:r>
            <a:r>
              <a:rPr lang="en">
                <a:solidFill>
                  <a:schemeClr val="dk1"/>
                </a:solidFill>
                <a:latin typeface="Montserrat"/>
                <a:ea typeface="Montserrat"/>
                <a:cs typeface="Montserrat"/>
                <a:sym typeface="Montserrat"/>
              </a:rPr>
              <a:t>son raíces de palabras. Considere el verbo fly. Puede flexionarse en muchas palabras diferentes (</a:t>
            </a:r>
            <a:r>
              <a:rPr lang="en">
                <a:solidFill>
                  <a:schemeClr val="dk1"/>
                </a:solidFill>
              </a:rPr>
              <a:t>flow, flew, flies, flown, flowing</a:t>
            </a:r>
            <a:r>
              <a:rPr lang="en">
                <a:solidFill>
                  <a:schemeClr val="dk1"/>
                </a:solidFill>
                <a:latin typeface="Montserrat"/>
                <a:ea typeface="Montserrat"/>
                <a:cs typeface="Montserrat"/>
                <a:sym typeface="Montserrat"/>
              </a:rPr>
              <a:t>, etc.) y volar es el lema de todas estas palabras aparentemente diferentes. A veces, puede ser útil reducir los tokens a sus lemmas para mantener baja la dimensionalidad de la representación vectorial. Esta reducción se llama lematización.</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rPr>
              <a:t>Stemming </a:t>
            </a:r>
            <a:r>
              <a:rPr lang="en">
                <a:solidFill>
                  <a:schemeClr val="dk1"/>
                </a:solidFill>
              </a:rPr>
              <a:t>es la lematización del pobre. Implica el uso de reglas hechas a mano para quitar las terminaciones de las palabras y reducirlas a una forma común llamada </a:t>
            </a:r>
            <a:r>
              <a:rPr b="1" lang="en">
                <a:solidFill>
                  <a:schemeClr val="dk1"/>
                </a:solidFill>
              </a:rPr>
              <a:t>stems</a:t>
            </a:r>
            <a:r>
              <a:rPr lang="en">
                <a:solidFill>
                  <a:schemeClr val="dk1"/>
                </a:solidFill>
              </a:rPr>
              <a:t>. Los </a:t>
            </a:r>
            <a:r>
              <a:rPr b="1" lang="en">
                <a:solidFill>
                  <a:schemeClr val="dk1"/>
                </a:solidFill>
              </a:rPr>
              <a:t>stemmers </a:t>
            </a:r>
            <a:r>
              <a:rPr lang="en">
                <a:solidFill>
                  <a:schemeClr val="dk1"/>
                </a:solidFill>
              </a:rPr>
              <a:t>populares que se implementan a menudo en paquetes de código abierto incluyen los lematizadores Porter y Snowball.</a:t>
            </a:r>
            <a:endParaRPr>
              <a:solidFill>
                <a:schemeClr val="dk1"/>
              </a:solidFill>
              <a:latin typeface="Montserrat"/>
              <a:ea typeface="Montserrat"/>
              <a:cs typeface="Montserrat"/>
              <a:sym typeface="Montserra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f1d57822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f1d57822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f5cde082e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f5cde082e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93b5d07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f93b5d07c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f1d578225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f1d578225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FALTA DE EDITAR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f9d1302a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f9d1302a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23f1952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23f1952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23f1952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23f1952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Laurence Moroney</a:t>
            </a:r>
            <a:r>
              <a:rPr lang="en">
                <a:solidFill>
                  <a:schemeClr val="dk1"/>
                </a:solidFill>
              </a:rPr>
              <a:t> leads AI Advocacy at Google, with a vision to make AI easy for developers and to widen access to ML careers for everyone.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594a5d13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594a5d13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8.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2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3.png"/><Relationship Id="rId4" Type="http://schemas.openxmlformats.org/officeDocument/2006/relationships/image" Target="../media/image22.gi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2.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8" name="Shape 8"/>
        <p:cNvGrpSpPr/>
        <p:nvPr/>
      </p:nvGrpSpPr>
      <p:grpSpPr>
        <a:xfrm>
          <a:off x="0" y="0"/>
          <a:ext cx="0" cy="0"/>
          <a:chOff x="0" y="0"/>
          <a:chExt cx="0" cy="0"/>
        </a:xfrm>
      </p:grpSpPr>
      <p:sp>
        <p:nvSpPr>
          <p:cNvPr id="9" name="Google Shape;9;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41" name="Shape 41"/>
        <p:cNvGrpSpPr/>
        <p:nvPr/>
      </p:nvGrpSpPr>
      <p:grpSpPr>
        <a:xfrm>
          <a:off x="0" y="0"/>
          <a:ext cx="0" cy="0"/>
          <a:chOff x="0" y="0"/>
          <a:chExt cx="0" cy="0"/>
        </a:xfrm>
      </p:grpSpPr>
      <p:pic>
        <p:nvPicPr>
          <p:cNvPr id="42" name="Google Shape;42;p11"/>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2"/>
          <p:cNvSpPr txBox="1"/>
          <p:nvPr>
            <p:ph type="title"/>
          </p:nvPr>
        </p:nvSpPr>
        <p:spPr>
          <a:xfrm>
            <a:off x="4976575" y="396050"/>
            <a:ext cx="38523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5" name="Google Shape;45;p12"/>
          <p:cNvSpPr txBox="1"/>
          <p:nvPr>
            <p:ph idx="1" type="body"/>
          </p:nvPr>
        </p:nvSpPr>
        <p:spPr>
          <a:xfrm>
            <a:off x="4976575" y="1230050"/>
            <a:ext cx="38523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3"/>
          <p:cNvSpPr txBox="1"/>
          <p:nvPr>
            <p:ph type="title"/>
          </p:nvPr>
        </p:nvSpPr>
        <p:spPr>
          <a:xfrm>
            <a:off x="363500" y="396050"/>
            <a:ext cx="38523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13"/>
          <p:cNvSpPr txBox="1"/>
          <p:nvPr>
            <p:ph idx="1" type="body"/>
          </p:nvPr>
        </p:nvSpPr>
        <p:spPr>
          <a:xfrm>
            <a:off x="363500" y="1230050"/>
            <a:ext cx="38523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8E7CC3"/>
              </a:buClr>
              <a:buSzPts val="4800"/>
              <a:buNone/>
              <a:defRPr sz="4800">
                <a:solidFill>
                  <a:srgbClr val="8E7CC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pic>
        <p:nvPicPr>
          <p:cNvPr id="51" name="Google Shape;51;p14"/>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5"/>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8E7CC3"/>
              </a:buClr>
              <a:buSzPts val="12000"/>
              <a:buNone/>
              <a:defRPr sz="12000">
                <a:solidFill>
                  <a:srgbClr val="8E7CC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6" name="Google Shape;56;p1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pic>
        <p:nvPicPr>
          <p:cNvPr id="57" name="Google Shape;57;p16"/>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8" name="Shape 58"/>
        <p:cNvGrpSpPr/>
        <p:nvPr/>
      </p:nvGrpSpPr>
      <p:grpSpPr>
        <a:xfrm>
          <a:off x="0" y="0"/>
          <a:ext cx="0" cy="0"/>
          <a:chOff x="0" y="0"/>
          <a:chExt cx="0" cy="0"/>
        </a:xfrm>
      </p:grpSpPr>
      <p:sp>
        <p:nvSpPr>
          <p:cNvPr id="59" name="Google Shape;59;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0" name="Google Shape;60;p1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1" name="Google Shape;6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8"/>
          <p:cNvSpPr txBox="1"/>
          <p:nvPr>
            <p:ph type="ctrTitle"/>
          </p:nvPr>
        </p:nvSpPr>
        <p:spPr>
          <a:xfrm>
            <a:off x="311700" y="1116925"/>
            <a:ext cx="8520600" cy="126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64" name="Google Shape;64;p18"/>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7" name="Shape 77"/>
        <p:cNvGrpSpPr/>
        <p:nvPr/>
      </p:nvGrpSpPr>
      <p:grpSpPr>
        <a:xfrm>
          <a:off x="0" y="0"/>
          <a:ext cx="0" cy="0"/>
          <a:chOff x="0" y="0"/>
          <a:chExt cx="0" cy="0"/>
        </a:xfrm>
      </p:grpSpPr>
      <p:sp>
        <p:nvSpPr>
          <p:cNvPr id="78" name="Google Shape;78;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9" name="Google Shape;79;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0" name="Google Shape;8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81" name="Shape 81"/>
        <p:cNvGrpSpPr/>
        <p:nvPr/>
      </p:nvGrpSpPr>
      <p:grpSpPr>
        <a:xfrm>
          <a:off x="0" y="0"/>
          <a:ext cx="0" cy="0"/>
          <a:chOff x="0" y="0"/>
          <a:chExt cx="0" cy="0"/>
        </a:xfrm>
      </p:grpSpPr>
      <p:sp>
        <p:nvSpPr>
          <p:cNvPr id="82" name="Google Shape;82;p23"/>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83" name="Google Shape;83;p23"/>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Arial"/>
                <a:ea typeface="Arial"/>
                <a:cs typeface="Arial"/>
                <a:sym typeface="Arial"/>
              </a:rPr>
              <a:t>Crece con Google</a:t>
            </a:r>
            <a:endParaRPr b="0" i="0" sz="600" u="none" cap="none" strike="noStrike">
              <a:solidFill>
                <a:srgbClr val="999999"/>
              </a:solidFill>
              <a:latin typeface="Arial"/>
              <a:ea typeface="Arial"/>
              <a:cs typeface="Arial"/>
              <a:sym typeface="Arial"/>
            </a:endParaRPr>
          </a:p>
        </p:txBody>
      </p:sp>
      <p:pic>
        <p:nvPicPr>
          <p:cNvPr id="84" name="Google Shape;84;p23"/>
          <p:cNvPicPr preferRelativeResize="0"/>
          <p:nvPr/>
        </p:nvPicPr>
        <p:blipFill rotWithShape="1">
          <a:blip r:embed="rId2">
            <a:alphaModFix/>
          </a:blip>
          <a:srcRect b="0" l="0" r="0" t="0"/>
          <a:stretch/>
        </p:blipFill>
        <p:spPr>
          <a:xfrm>
            <a:off x="85692" y="3905825"/>
            <a:ext cx="3543608" cy="1048235"/>
          </a:xfrm>
          <a:prstGeom prst="rect">
            <a:avLst/>
          </a:prstGeom>
          <a:noFill/>
          <a:ln>
            <a:noFill/>
          </a:ln>
        </p:spPr>
      </p:pic>
      <p:pic>
        <p:nvPicPr>
          <p:cNvPr id="85" name="Google Shape;85;p23"/>
          <p:cNvPicPr preferRelativeResize="0"/>
          <p:nvPr/>
        </p:nvPicPr>
        <p:blipFill rotWithShape="1">
          <a:blip r:embed="rId3">
            <a:alphaModFix/>
          </a:blip>
          <a:srcRect b="0" l="0" r="0" t="0"/>
          <a:stretch/>
        </p:blipFill>
        <p:spPr>
          <a:xfrm>
            <a:off x="5645999" y="3925016"/>
            <a:ext cx="3213826" cy="1018675"/>
          </a:xfrm>
          <a:prstGeom prst="rect">
            <a:avLst/>
          </a:prstGeom>
          <a:noFill/>
          <a:ln>
            <a:noFill/>
          </a:ln>
        </p:spPr>
      </p:pic>
      <p:pic>
        <p:nvPicPr>
          <p:cNvPr id="86" name="Google Shape;86;p23"/>
          <p:cNvPicPr preferRelativeResize="0"/>
          <p:nvPr/>
        </p:nvPicPr>
        <p:blipFill rotWithShape="1">
          <a:blip r:embed="rId4">
            <a:alphaModFix/>
          </a:blip>
          <a:srcRect b="0" l="20012" r="19490" t="65415"/>
          <a:stretch/>
        </p:blipFill>
        <p:spPr>
          <a:xfrm>
            <a:off x="3916025" y="181800"/>
            <a:ext cx="1311950" cy="369000"/>
          </a:xfrm>
          <a:prstGeom prst="rect">
            <a:avLst/>
          </a:prstGeom>
          <a:noFill/>
          <a:ln>
            <a:noFill/>
          </a:ln>
        </p:spPr>
      </p:pic>
      <p:cxnSp>
        <p:nvCxnSpPr>
          <p:cNvPr id="87" name="Google Shape;87;p23"/>
          <p:cNvCxnSpPr/>
          <p:nvPr/>
        </p:nvCxnSpPr>
        <p:spPr>
          <a:xfrm>
            <a:off x="3653650" y="4858975"/>
            <a:ext cx="19377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92" name="Shape 92"/>
        <p:cNvGrpSpPr/>
        <p:nvPr/>
      </p:nvGrpSpPr>
      <p:grpSpPr>
        <a:xfrm>
          <a:off x="0" y="0"/>
          <a:ext cx="0" cy="0"/>
          <a:chOff x="0" y="0"/>
          <a:chExt cx="0" cy="0"/>
        </a:xfrm>
      </p:grpSpPr>
      <p:sp>
        <p:nvSpPr>
          <p:cNvPr id="93" name="Google Shape;93;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4" name="Google Shape;94;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5" name="Google Shape;9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6" name="Shape 96"/>
        <p:cNvGrpSpPr/>
        <p:nvPr/>
      </p:nvGrpSpPr>
      <p:grpSpPr>
        <a:xfrm>
          <a:off x="0" y="0"/>
          <a:ext cx="0" cy="0"/>
          <a:chOff x="0" y="0"/>
          <a:chExt cx="0" cy="0"/>
        </a:xfrm>
      </p:grpSpPr>
      <p:sp>
        <p:nvSpPr>
          <p:cNvPr id="97" name="Google Shape;97;p26"/>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6"/>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6"/>
          <p:cNvSpPr txBox="1"/>
          <p:nvPr>
            <p:ph type="ctrTitle"/>
          </p:nvPr>
        </p:nvSpPr>
        <p:spPr>
          <a:xfrm>
            <a:off x="390525" y="1819275"/>
            <a:ext cx="8222100" cy="9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0" name="Google Shape;100;p26"/>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01" name="Google Shape;101;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10" name="Shape 110"/>
        <p:cNvGrpSpPr/>
        <p:nvPr/>
      </p:nvGrpSpPr>
      <p:grpSpPr>
        <a:xfrm>
          <a:off x="0" y="0"/>
          <a:ext cx="0" cy="0"/>
          <a:chOff x="0" y="0"/>
          <a:chExt cx="0" cy="0"/>
        </a:xfrm>
      </p:grpSpPr>
      <p:sp>
        <p:nvSpPr>
          <p:cNvPr id="111" name="Google Shape;111;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2" name="Google Shape;112;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4" name="Shape 114"/>
        <p:cNvGrpSpPr/>
        <p:nvPr/>
      </p:nvGrpSpPr>
      <p:grpSpPr>
        <a:xfrm>
          <a:off x="0" y="0"/>
          <a:ext cx="0" cy="0"/>
          <a:chOff x="0" y="0"/>
          <a:chExt cx="0" cy="0"/>
        </a:xfrm>
      </p:grpSpPr>
      <p:sp>
        <p:nvSpPr>
          <p:cNvPr id="115" name="Google Shape;115;p30"/>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0"/>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117" name="Google Shape;117;p30"/>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118" name="Google Shape;118;p30"/>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Arial"/>
                <a:ea typeface="Arial"/>
                <a:cs typeface="Arial"/>
                <a:sym typeface="Arial"/>
              </a:rPr>
              <a:t>Crece con Google</a:t>
            </a:r>
            <a:endParaRPr b="0" i="0" sz="600" u="none" cap="none" strike="noStrike">
              <a:solidFill>
                <a:srgbClr val="999999"/>
              </a:solidFill>
              <a:latin typeface="Arial"/>
              <a:ea typeface="Arial"/>
              <a:cs typeface="Arial"/>
              <a:sym typeface="Arial"/>
            </a:endParaRPr>
          </a:p>
        </p:txBody>
      </p:sp>
      <p:pic>
        <p:nvPicPr>
          <p:cNvPr id="119" name="Google Shape;119;p30"/>
          <p:cNvPicPr preferRelativeResize="0"/>
          <p:nvPr/>
        </p:nvPicPr>
        <p:blipFill rotWithShape="1">
          <a:blip r:embed="rId2">
            <a:alphaModFix/>
          </a:blip>
          <a:srcRect b="0" l="0" r="0" t="0"/>
          <a:stretch/>
        </p:blipFill>
        <p:spPr>
          <a:xfrm>
            <a:off x="5645999" y="3925016"/>
            <a:ext cx="3213826" cy="1018675"/>
          </a:xfrm>
          <a:prstGeom prst="rect">
            <a:avLst/>
          </a:prstGeom>
          <a:noFill/>
          <a:ln>
            <a:noFill/>
          </a:ln>
        </p:spPr>
      </p:pic>
      <p:pic>
        <p:nvPicPr>
          <p:cNvPr id="120" name="Google Shape;120;p30"/>
          <p:cNvPicPr preferRelativeResize="0"/>
          <p:nvPr/>
        </p:nvPicPr>
        <p:blipFill rotWithShape="1">
          <a:blip r:embed="rId3">
            <a:alphaModFix/>
          </a:blip>
          <a:srcRect b="0" l="20012" r="19490" t="65415"/>
          <a:stretch/>
        </p:blipFill>
        <p:spPr>
          <a:xfrm>
            <a:off x="7369125" y="181800"/>
            <a:ext cx="1311950" cy="369000"/>
          </a:xfrm>
          <a:prstGeom prst="rect">
            <a:avLst/>
          </a:prstGeom>
          <a:noFill/>
          <a:ln>
            <a:noFill/>
          </a:ln>
        </p:spPr>
      </p:pic>
      <p:cxnSp>
        <p:nvCxnSpPr>
          <p:cNvPr id="121" name="Google Shape;121;p30"/>
          <p:cNvCxnSpPr/>
          <p:nvPr/>
        </p:nvCxnSpPr>
        <p:spPr>
          <a:xfrm>
            <a:off x="3653650" y="4858975"/>
            <a:ext cx="19377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ctrTitle"/>
          </p:nvPr>
        </p:nvSpPr>
        <p:spPr>
          <a:xfrm>
            <a:off x="311700" y="1116925"/>
            <a:ext cx="8520600" cy="126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16" name="Google Shape;16;p4"/>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22" name="Shape 122"/>
        <p:cNvGrpSpPr/>
        <p:nvPr/>
      </p:nvGrpSpPr>
      <p:grpSpPr>
        <a:xfrm>
          <a:off x="0" y="0"/>
          <a:ext cx="0" cy="0"/>
          <a:chOff x="0" y="0"/>
          <a:chExt cx="0" cy="0"/>
        </a:xfrm>
      </p:grpSpPr>
      <p:sp>
        <p:nvSpPr>
          <p:cNvPr id="123" name="Google Shape;123;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4" name="Google Shape;124;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5" name="Google Shape;12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6" name="Shape 12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4"/>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32" name="Google Shape;132;p34"/>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35"/>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5" name="Google Shape;135;p35"/>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6" name="Google Shape;136;p35"/>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36"/>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9" name="Google Shape;139;p3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40" name="Google Shape;140;p36"/>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7"/>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3" name="Google Shape;143;p37"/>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44" name="Google Shape;144;p37"/>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3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3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8" name="Google Shape;148;p3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149" name="Google Shape;149;p3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3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 name="Google Shape;152;p39"/>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153" name="Google Shape;153;p3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4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6" name="Google Shape;156;p40"/>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157" name="Shape 157"/>
        <p:cNvGrpSpPr/>
        <p:nvPr/>
      </p:nvGrpSpPr>
      <p:grpSpPr>
        <a:xfrm>
          <a:off x="0" y="0"/>
          <a:ext cx="0" cy="0"/>
          <a:chOff x="0" y="0"/>
          <a:chExt cx="0" cy="0"/>
        </a:xfrm>
      </p:grpSpPr>
      <p:pic>
        <p:nvPicPr>
          <p:cNvPr id="158" name="Google Shape;158;p41"/>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
          <p:cNvSpPr txBox="1"/>
          <p:nvPr>
            <p:ph type="title"/>
          </p:nvPr>
        </p:nvSpPr>
        <p:spPr>
          <a:xfrm>
            <a:off x="240100" y="821550"/>
            <a:ext cx="7786800" cy="60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5"/>
          <p:cNvSpPr txBox="1"/>
          <p:nvPr>
            <p:ph idx="1" type="subTitle"/>
          </p:nvPr>
        </p:nvSpPr>
        <p:spPr>
          <a:xfrm>
            <a:off x="265500" y="1424850"/>
            <a:ext cx="5484300" cy="35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0" name="Google Shape;20;p5"/>
          <p:cNvSpPr txBox="1"/>
          <p:nvPr>
            <p:ph idx="2" type="body"/>
          </p:nvPr>
        </p:nvSpPr>
        <p:spPr>
          <a:xfrm>
            <a:off x="311700" y="2155325"/>
            <a:ext cx="3999900" cy="2413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42"/>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1" name="Google Shape;161;p42"/>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43"/>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4" name="Google Shape;164;p43"/>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5" name="Shape 165"/>
        <p:cNvGrpSpPr/>
        <p:nvPr/>
      </p:nvGrpSpPr>
      <p:grpSpPr>
        <a:xfrm>
          <a:off x="0" y="0"/>
          <a:ext cx="0" cy="0"/>
          <a:chOff x="0" y="0"/>
          <a:chExt cx="0" cy="0"/>
        </a:xfrm>
      </p:grpSpPr>
      <p:sp>
        <p:nvSpPr>
          <p:cNvPr id="166" name="Google Shape;166;p4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167" name="Google Shape;167;p4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68" name="Shape 168"/>
        <p:cNvGrpSpPr/>
        <p:nvPr/>
      </p:nvGrpSpPr>
      <p:grpSpPr>
        <a:xfrm>
          <a:off x="0" y="0"/>
          <a:ext cx="0" cy="0"/>
          <a:chOff x="0" y="0"/>
          <a:chExt cx="0" cy="0"/>
        </a:xfrm>
      </p:grpSpPr>
      <p:pic>
        <p:nvPicPr>
          <p:cNvPr id="169" name="Google Shape;169;p45"/>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0" name="Shape 170"/>
        <p:cNvGrpSpPr/>
        <p:nvPr/>
      </p:nvGrpSpPr>
      <p:grpSpPr>
        <a:xfrm>
          <a:off x="0" y="0"/>
          <a:ext cx="0" cy="0"/>
          <a:chOff x="0" y="0"/>
          <a:chExt cx="0" cy="0"/>
        </a:xfrm>
      </p:grpSpPr>
      <p:sp>
        <p:nvSpPr>
          <p:cNvPr id="171" name="Google Shape;171;p4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8E7CC3"/>
              </a:buClr>
              <a:buSzPts val="12000"/>
              <a:buNone/>
              <a:defRPr sz="12000">
                <a:solidFill>
                  <a:srgbClr val="8E7CC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2" name="Google Shape;172;p4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pic>
        <p:nvPicPr>
          <p:cNvPr id="173" name="Google Shape;173;p46"/>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4" name="Shape 174"/>
        <p:cNvGrpSpPr/>
        <p:nvPr/>
      </p:nvGrpSpPr>
      <p:grpSpPr>
        <a:xfrm>
          <a:off x="0" y="0"/>
          <a:ext cx="0" cy="0"/>
          <a:chOff x="0" y="0"/>
          <a:chExt cx="0" cy="0"/>
        </a:xfrm>
      </p:grpSpPr>
      <p:pic>
        <p:nvPicPr>
          <p:cNvPr id="175" name="Google Shape;175;p47"/>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76" name="Shape 176"/>
        <p:cNvGrpSpPr/>
        <p:nvPr/>
      </p:nvGrpSpPr>
      <p:grpSpPr>
        <a:xfrm>
          <a:off x="0" y="0"/>
          <a:ext cx="0" cy="0"/>
          <a:chOff x="0" y="0"/>
          <a:chExt cx="0" cy="0"/>
        </a:xfrm>
      </p:grpSpPr>
      <p:sp>
        <p:nvSpPr>
          <p:cNvPr id="177" name="Google Shape;177;p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8" name="Google Shape;178;p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9"/>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82" name="Google Shape;182;p49"/>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183" name="Shape 183"/>
        <p:cNvGrpSpPr/>
        <p:nvPr/>
      </p:nvGrpSpPr>
      <p:grpSpPr>
        <a:xfrm>
          <a:off x="0" y="0"/>
          <a:ext cx="0" cy="0"/>
          <a:chOff x="0" y="0"/>
          <a:chExt cx="0" cy="0"/>
        </a:xfrm>
      </p:grpSpPr>
      <p:sp>
        <p:nvSpPr>
          <p:cNvPr id="184" name="Google Shape;184;p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5" name="Google Shape;185;p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6" name="Google Shape;186;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187" name="Shape 187"/>
        <p:cNvGrpSpPr/>
        <p:nvPr/>
      </p:nvGrpSpPr>
      <p:grpSpPr>
        <a:xfrm>
          <a:off x="0" y="0"/>
          <a:ext cx="0" cy="0"/>
          <a:chOff x="0" y="0"/>
          <a:chExt cx="0" cy="0"/>
        </a:xfrm>
      </p:grpSpPr>
      <p:sp>
        <p:nvSpPr>
          <p:cNvPr id="188" name="Google Shape;188;p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9" name="Google Shape;189;p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0" name="Google Shape;190;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6"/>
          <p:cNvSpPr txBox="1"/>
          <p:nvPr>
            <p:ph type="title"/>
          </p:nvPr>
        </p:nvSpPr>
        <p:spPr>
          <a:xfrm>
            <a:off x="4293025" y="1547775"/>
            <a:ext cx="3468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3" name="Google Shape;23;p6"/>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
        <p:nvSpPr>
          <p:cNvPr id="24" name="Google Shape;24;p6"/>
          <p:cNvSpPr txBox="1"/>
          <p:nvPr>
            <p:ph idx="1" type="subTitle"/>
          </p:nvPr>
        </p:nvSpPr>
        <p:spPr>
          <a:xfrm>
            <a:off x="4293025" y="2921425"/>
            <a:ext cx="2663100" cy="35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191" name="Shape 191"/>
        <p:cNvGrpSpPr/>
        <p:nvPr/>
      </p:nvGrpSpPr>
      <p:grpSpPr>
        <a:xfrm>
          <a:off x="0" y="0"/>
          <a:ext cx="0" cy="0"/>
          <a:chOff x="0" y="0"/>
          <a:chExt cx="0" cy="0"/>
        </a:xfrm>
      </p:grpSpPr>
      <p:sp>
        <p:nvSpPr>
          <p:cNvPr id="192" name="Google Shape;192;p5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3" name="Google Shape;193;p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4" name="Google Shape;194;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195" name="Shape 195"/>
        <p:cNvGrpSpPr/>
        <p:nvPr/>
      </p:nvGrpSpPr>
      <p:grpSpPr>
        <a:xfrm>
          <a:off x="0" y="0"/>
          <a:ext cx="0" cy="0"/>
          <a:chOff x="0" y="0"/>
          <a:chExt cx="0" cy="0"/>
        </a:xfrm>
      </p:grpSpPr>
      <p:sp>
        <p:nvSpPr>
          <p:cNvPr id="196" name="Google Shape;196;p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7" name="Google Shape;197;p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8" name="Google Shape;19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199" name="Shape 199"/>
        <p:cNvGrpSpPr/>
        <p:nvPr/>
      </p:nvGrpSpPr>
      <p:grpSpPr>
        <a:xfrm>
          <a:off x="0" y="0"/>
          <a:ext cx="0" cy="0"/>
          <a:chOff x="0" y="0"/>
          <a:chExt cx="0" cy="0"/>
        </a:xfrm>
      </p:grpSpPr>
      <p:sp>
        <p:nvSpPr>
          <p:cNvPr id="200" name="Google Shape;200;p54"/>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201" name="Google Shape;201;p54"/>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202" name="Google Shape;202;p54"/>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203" name="Google Shape;203;p54"/>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204" name="Google Shape;204;p54"/>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205" name="Google Shape;205;p54"/>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206" name="Shape 206"/>
        <p:cNvGrpSpPr/>
        <p:nvPr/>
      </p:nvGrpSpPr>
      <p:grpSpPr>
        <a:xfrm>
          <a:off x="0" y="0"/>
          <a:ext cx="0" cy="0"/>
          <a:chOff x="0" y="0"/>
          <a:chExt cx="0" cy="0"/>
        </a:xfrm>
      </p:grpSpPr>
      <p:sp>
        <p:nvSpPr>
          <p:cNvPr id="207" name="Google Shape;207;p5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8" name="Google Shape;208;p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9" name="Google Shape;20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210" name="Shape 210"/>
        <p:cNvGrpSpPr/>
        <p:nvPr/>
      </p:nvGrpSpPr>
      <p:grpSpPr>
        <a:xfrm>
          <a:off x="0" y="0"/>
          <a:ext cx="0" cy="0"/>
          <a:chOff x="0" y="0"/>
          <a:chExt cx="0" cy="0"/>
        </a:xfrm>
      </p:grpSpPr>
      <p:sp>
        <p:nvSpPr>
          <p:cNvPr id="211" name="Google Shape;211;p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2" name="Google Shape;212;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3" name="Google Shape;213;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214" name="Shape 214"/>
        <p:cNvGrpSpPr/>
        <p:nvPr/>
      </p:nvGrpSpPr>
      <p:grpSpPr>
        <a:xfrm>
          <a:off x="0" y="0"/>
          <a:ext cx="0" cy="0"/>
          <a:chOff x="0" y="0"/>
          <a:chExt cx="0" cy="0"/>
        </a:xfrm>
      </p:grpSpPr>
      <p:sp>
        <p:nvSpPr>
          <p:cNvPr id="215" name="Google Shape;215;p57"/>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7"/>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7"/>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8" name="Google Shape;218;p57"/>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19" name="Google Shape;219;p5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220" name="Shape 220"/>
        <p:cNvGrpSpPr/>
        <p:nvPr/>
      </p:nvGrpSpPr>
      <p:grpSpPr>
        <a:xfrm>
          <a:off x="0" y="0"/>
          <a:ext cx="0" cy="0"/>
          <a:chOff x="0" y="0"/>
          <a:chExt cx="0" cy="0"/>
        </a:xfrm>
      </p:grpSpPr>
      <p:sp>
        <p:nvSpPr>
          <p:cNvPr id="221" name="Google Shape;221;p5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2" name="Google Shape;222;p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224" name="Shape 224"/>
        <p:cNvGrpSpPr/>
        <p:nvPr/>
      </p:nvGrpSpPr>
      <p:grpSpPr>
        <a:xfrm>
          <a:off x="0" y="0"/>
          <a:ext cx="0" cy="0"/>
          <a:chOff x="0" y="0"/>
          <a:chExt cx="0" cy="0"/>
        </a:xfrm>
      </p:grpSpPr>
      <p:sp>
        <p:nvSpPr>
          <p:cNvPr id="225" name="Google Shape;225;p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6" name="Google Shape;226;p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7" name="Google Shape;22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228" name="Shape 228"/>
        <p:cNvGrpSpPr/>
        <p:nvPr/>
      </p:nvGrpSpPr>
      <p:grpSpPr>
        <a:xfrm>
          <a:off x="0" y="0"/>
          <a:ext cx="0" cy="0"/>
          <a:chOff x="0" y="0"/>
          <a:chExt cx="0" cy="0"/>
        </a:xfrm>
      </p:grpSpPr>
      <p:sp>
        <p:nvSpPr>
          <p:cNvPr id="229" name="Google Shape;229;p6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0" name="Google Shape;230;p6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1" name="Google Shape;231;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232" name="Shape 232"/>
        <p:cNvGrpSpPr/>
        <p:nvPr/>
      </p:nvGrpSpPr>
      <p:grpSpPr>
        <a:xfrm>
          <a:off x="0" y="0"/>
          <a:ext cx="0" cy="0"/>
          <a:chOff x="0" y="0"/>
          <a:chExt cx="0" cy="0"/>
        </a:xfrm>
      </p:grpSpPr>
      <p:sp>
        <p:nvSpPr>
          <p:cNvPr id="233" name="Google Shape;233;p61"/>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1"/>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235" name="Google Shape;235;p61"/>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236" name="Google Shape;236;p61"/>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237" name="Google Shape;237;p61"/>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238" name="Google Shape;238;p61"/>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239" name="Google Shape;239;p61"/>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7"/>
          <p:cNvSpPr txBox="1"/>
          <p:nvPr>
            <p:ph type="title"/>
          </p:nvPr>
        </p:nvSpPr>
        <p:spPr>
          <a:xfrm>
            <a:off x="1899450" y="459373"/>
            <a:ext cx="5345100" cy="72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7" name="Google Shape;27;p7"/>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
        <p:nvSpPr>
          <p:cNvPr id="28" name="Google Shape;28;p7"/>
          <p:cNvSpPr txBox="1"/>
          <p:nvPr>
            <p:ph idx="1" type="subTitle"/>
          </p:nvPr>
        </p:nvSpPr>
        <p:spPr>
          <a:xfrm>
            <a:off x="1228325" y="1868825"/>
            <a:ext cx="6676800" cy="167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240" name="Shape 240"/>
        <p:cNvGrpSpPr/>
        <p:nvPr/>
      </p:nvGrpSpPr>
      <p:grpSpPr>
        <a:xfrm>
          <a:off x="0" y="0"/>
          <a:ext cx="0" cy="0"/>
          <a:chOff x="0" y="0"/>
          <a:chExt cx="0" cy="0"/>
        </a:xfrm>
      </p:grpSpPr>
      <p:sp>
        <p:nvSpPr>
          <p:cNvPr id="241" name="Google Shape;241;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2" name="Google Shape;242;p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3" name="Google Shape;243;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244" name="Shape 244"/>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245" name="Shape 245"/>
        <p:cNvGrpSpPr/>
        <p:nvPr/>
      </p:nvGrpSpPr>
      <p:grpSpPr>
        <a:xfrm>
          <a:off x="0" y="0"/>
          <a:ext cx="0" cy="0"/>
          <a:chOff x="0" y="0"/>
          <a:chExt cx="0" cy="0"/>
        </a:xfrm>
      </p:grpSpPr>
      <p:sp>
        <p:nvSpPr>
          <p:cNvPr id="246" name="Google Shape;246;p6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7" name="Google Shape;247;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8" name="Google Shape;248;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pic>
        <p:nvPicPr>
          <p:cNvPr id="33" name="Google Shape;33;p8"/>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9"/>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9"/>
          <p:cNvSpPr txBox="1"/>
          <p:nvPr>
            <p:ph idx="1" type="body"/>
          </p:nvPr>
        </p:nvSpPr>
        <p:spPr>
          <a:xfrm>
            <a:off x="311700" y="1152475"/>
            <a:ext cx="84813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pic>
        <p:nvPicPr>
          <p:cNvPr id="37" name="Google Shape;37;p9"/>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0"/>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40" name="Google Shape;40;p10"/>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32" Type="http://schemas.openxmlformats.org/officeDocument/2006/relationships/theme" Target="../theme/theme3.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Montserrat"/>
              <a:buNone/>
              <a:defRPr b="1" i="0" sz="24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Nunito"/>
              <a:buChar char="●"/>
              <a:defRPr b="0" i="0" sz="1800" u="none" cap="none" strike="noStrike">
                <a:solidFill>
                  <a:schemeClr val="dk2"/>
                </a:solidFill>
                <a:latin typeface="Nunito"/>
                <a:ea typeface="Nunito"/>
                <a:cs typeface="Nunito"/>
                <a:sym typeface="Nunito"/>
              </a:defRPr>
            </a:lvl1pPr>
            <a:lvl2pPr indent="-317500" lvl="1" marL="914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2pPr>
            <a:lvl3pPr indent="-317500" lvl="2" marL="1371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3pPr>
            <a:lvl4pPr indent="-317500" lvl="3" marL="18288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4pPr>
            <a:lvl5pPr indent="-317500" lvl="4" marL="22860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5pPr>
            <a:lvl6pPr indent="-317500" lvl="5" marL="27432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6pPr>
            <a:lvl7pPr indent="-317500" lvl="6" marL="3200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7pPr>
            <a:lvl8pPr indent="-317500" lvl="7" marL="3657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8pPr>
            <a:lvl9pPr indent="-317500" lvl="8" marL="4114800" marR="0" rtl="0" algn="l">
              <a:lnSpc>
                <a:spcPct val="115000"/>
              </a:lnSpc>
              <a:spcBef>
                <a:spcPts val="1600"/>
              </a:spcBef>
              <a:spcAft>
                <a:spcPts val="1600"/>
              </a:spcAft>
              <a:buClr>
                <a:schemeClr val="dk2"/>
              </a:buClr>
              <a:buSzPts val="1400"/>
              <a:buFont typeface="Nunito"/>
              <a:buChar char="■"/>
              <a:defRPr b="0" i="0" sz="1400" u="none" cap="none" strike="noStrike">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7" name="Shape 127"/>
        <p:cNvGrpSpPr/>
        <p:nvPr/>
      </p:nvGrpSpPr>
      <p:grpSpPr>
        <a:xfrm>
          <a:off x="0" y="0"/>
          <a:ext cx="0" cy="0"/>
          <a:chOff x="0" y="0"/>
          <a:chExt cx="0" cy="0"/>
        </a:xfrm>
      </p:grpSpPr>
      <p:sp>
        <p:nvSpPr>
          <p:cNvPr id="128" name="Google Shape;128;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29" name="Google Shape;129;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5.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5.png"/><Relationship Id="rId4" Type="http://schemas.openxmlformats.org/officeDocument/2006/relationships/hyperlink" Target="http://www.corpus.unam.mx/cursoenah/"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69.gif"/><Relationship Id="rId5" Type="http://schemas.openxmlformats.org/officeDocument/2006/relationships/image" Target="../media/image62.png"/><Relationship Id="rId6" Type="http://schemas.openxmlformats.org/officeDocument/2006/relationships/image" Target="../media/image58.png"/><Relationship Id="rId7" Type="http://schemas.openxmlformats.org/officeDocument/2006/relationships/image" Target="../media/image63.gif"/><Relationship Id="rId8" Type="http://schemas.openxmlformats.org/officeDocument/2006/relationships/image" Target="../media/image7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75.gif"/><Relationship Id="rId5"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78.png"/><Relationship Id="rId8" Type="http://schemas.openxmlformats.org/officeDocument/2006/relationships/image" Target="../media/image67.png"/><Relationship Id="rId11" Type="http://schemas.openxmlformats.org/officeDocument/2006/relationships/image" Target="../media/image74.png"/><Relationship Id="rId10" Type="http://schemas.openxmlformats.org/officeDocument/2006/relationships/image" Target="../media/image77.gif"/><Relationship Id="rId13" Type="http://schemas.openxmlformats.org/officeDocument/2006/relationships/image" Target="../media/image76.gif"/><Relationship Id="rId12" Type="http://schemas.openxmlformats.org/officeDocument/2006/relationships/image" Target="../media/image72.gif"/><Relationship Id="rId14" Type="http://schemas.openxmlformats.org/officeDocument/2006/relationships/image" Target="../media/image9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75.gif"/><Relationship Id="rId5"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78.png"/><Relationship Id="rId8" Type="http://schemas.openxmlformats.org/officeDocument/2006/relationships/image" Target="../media/image67.png"/><Relationship Id="rId11" Type="http://schemas.openxmlformats.org/officeDocument/2006/relationships/image" Target="../media/image74.png"/><Relationship Id="rId10" Type="http://schemas.openxmlformats.org/officeDocument/2006/relationships/image" Target="../media/image77.gif"/><Relationship Id="rId13" Type="http://schemas.openxmlformats.org/officeDocument/2006/relationships/image" Target="../media/image76.gif"/><Relationship Id="rId12" Type="http://schemas.openxmlformats.org/officeDocument/2006/relationships/image" Target="../media/image72.gif"/><Relationship Id="rId14" Type="http://schemas.openxmlformats.org/officeDocument/2006/relationships/image" Target="../media/image9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75.gif"/><Relationship Id="rId5"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78.png"/><Relationship Id="rId8" Type="http://schemas.openxmlformats.org/officeDocument/2006/relationships/image" Target="../media/image67.png"/><Relationship Id="rId11" Type="http://schemas.openxmlformats.org/officeDocument/2006/relationships/image" Target="../media/image74.png"/><Relationship Id="rId10" Type="http://schemas.openxmlformats.org/officeDocument/2006/relationships/image" Target="../media/image77.gif"/><Relationship Id="rId13" Type="http://schemas.openxmlformats.org/officeDocument/2006/relationships/image" Target="../media/image76.gif"/><Relationship Id="rId12" Type="http://schemas.openxmlformats.org/officeDocument/2006/relationships/image" Target="../media/image72.gif"/><Relationship Id="rId14" Type="http://schemas.openxmlformats.org/officeDocument/2006/relationships/image" Target="../media/image9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0.png"/><Relationship Id="rId4" Type="http://schemas.openxmlformats.org/officeDocument/2006/relationships/image" Target="../media/image83.png"/><Relationship Id="rId5" Type="http://schemas.openxmlformats.org/officeDocument/2006/relationships/image" Target="../media/image63.gif"/><Relationship Id="rId6" Type="http://schemas.openxmlformats.org/officeDocument/2006/relationships/image" Target="../media/image7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 Id="rId3" Type="http://schemas.openxmlformats.org/officeDocument/2006/relationships/image" Target="../media/image88.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xml"/><Relationship Id="rId3" Type="http://schemas.openxmlformats.org/officeDocument/2006/relationships/image" Target="../media/image86.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1.png"/><Relationship Id="rId4" Type="http://schemas.openxmlformats.org/officeDocument/2006/relationships/image" Target="../media/image87.png"/><Relationship Id="rId5" Type="http://schemas.openxmlformats.org/officeDocument/2006/relationships/image" Target="../media/image9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0.gif"/><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2.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1.png"/><Relationship Id="rId4" Type="http://schemas.openxmlformats.org/officeDocument/2006/relationships/image" Target="../media/image10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xml"/><Relationship Id="rId3" Type="http://schemas.openxmlformats.org/officeDocument/2006/relationships/hyperlink" Target="https://colab.research.google.com/drive/1_-uKGX7ctbw3cAsuo3BGQlg5RrVslYx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xml"/><Relationship Id="rId3"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9.xml"/><Relationship Id="rId3" Type="http://schemas.openxmlformats.org/officeDocument/2006/relationships/image" Target="../media/image1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xml"/><Relationship Id="rId3" Type="http://schemas.openxmlformats.org/officeDocument/2006/relationships/hyperlink" Target="https://colab.research.google.com/drive/1pJbvKIdGmUITQ1KRlQIdWShRmYf-dVA7?usp=shar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6.png"/><Relationship Id="rId4" Type="http://schemas.openxmlformats.org/officeDocument/2006/relationships/image" Target="../media/image103.png"/><Relationship Id="rId5" Type="http://schemas.openxmlformats.org/officeDocument/2006/relationships/image" Target="../media/image10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9.png"/><Relationship Id="rId4" Type="http://schemas.openxmlformats.org/officeDocument/2006/relationships/image" Target="../media/image10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1.png"/><Relationship Id="rId4" Type="http://schemas.openxmlformats.org/officeDocument/2006/relationships/image" Target="../media/image87.png"/><Relationship Id="rId5" Type="http://schemas.openxmlformats.org/officeDocument/2006/relationships/image" Target="../media/image9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2.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docs.google.com/document/d/1LL65kxZvi4g-celBSzYraYeatii4Ttcsg7rCi1NJuwE/edit#heading=h.vjxi1tjcbiwg" TargetMode="External"/><Relationship Id="rId4" Type="http://schemas.openxmlformats.org/officeDocument/2006/relationships/hyperlink" Target="https://docs.google.com/document/d/1MU4GUG5GIae4vVu7loqoQYI4YBFCCv_peDimVqe1ROk/edit#heading=h.r0bdbxwlvn3c" TargetMode="External"/><Relationship Id="rId9" Type="http://schemas.openxmlformats.org/officeDocument/2006/relationships/hyperlink" Target="https://www.tensorflow.org/text/tutorials/text_generation#generate_text" TargetMode="External"/><Relationship Id="rId5" Type="http://schemas.openxmlformats.org/officeDocument/2006/relationships/hyperlink" Target="https://www.tensorflow.org/text/guide/word_embeddings" TargetMode="External"/><Relationship Id="rId6" Type="http://schemas.openxmlformats.org/officeDocument/2006/relationships/hyperlink" Target="https://medium.com/@ormax563jj/an%C3%A1lisis-de-sentimientos-clasificando-canciones-con-python-c928e112a8f6" TargetMode="External"/><Relationship Id="rId7" Type="http://schemas.openxmlformats.org/officeDocument/2006/relationships/hyperlink" Target="https://www.tensorflow.org/tutorials/text/image_captioning" TargetMode="External"/><Relationship Id="rId8" Type="http://schemas.openxmlformats.org/officeDocument/2006/relationships/hyperlink" Target="https://towardsdatascience.com/sequence-models-and-recurrent-neural-networks-rnns-62cadeb4f1e1" TargetMode="External"/><Relationship Id="rId10"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41.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5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youtube.com/watch?v=fNxaJsNG3-s&amp;list=PLQY2H8rRoyvzDbLUZkbudP-MFQZwNmU4S" TargetMode="Externa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coursera.org/learn/natural-language-processing-tensorflow" TargetMode="External"/><Relationship Id="rId4" Type="http://schemas.openxmlformats.org/officeDocument/2006/relationships/image" Target="../media/image49.png"/><Relationship Id="rId5"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learning.oreilly.com/library/view/hands-on-machine-learning/9781492032632/ch15.html" TargetMode="External"/><Relationship Id="rId4" Type="http://schemas.openxmlformats.org/officeDocument/2006/relationships/hyperlink" Target="https://www.oreilly.com/library/view/natural-language-processing/9781491978221/" TargetMode="External"/><Relationship Id="rId9" Type="http://schemas.openxmlformats.org/officeDocument/2006/relationships/image" Target="../media/image57.png"/><Relationship Id="rId5" Type="http://schemas.openxmlformats.org/officeDocument/2006/relationships/hyperlink" Target="https://drive.google.com/file/d/16-OgHFu3yXxe65z--0NcAm8fBxai-xDW/view?usp=sharing" TargetMode="External"/><Relationship Id="rId6" Type="http://schemas.openxmlformats.org/officeDocument/2006/relationships/image" Target="../media/image48.jpg"/><Relationship Id="rId7" Type="http://schemas.openxmlformats.org/officeDocument/2006/relationships/image" Target="../media/image46.jpg"/><Relationship Id="rId8"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52" name="Shape 25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74"/>
          <p:cNvSpPr txBox="1"/>
          <p:nvPr/>
        </p:nvSpPr>
        <p:spPr>
          <a:xfrm>
            <a:off x="986825" y="1645050"/>
            <a:ext cx="7429200" cy="18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¿Qué es NLP?</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lang="en" sz="2400">
                <a:solidFill>
                  <a:srgbClr val="441848"/>
                </a:solidFill>
                <a:latin typeface="Montserrat"/>
                <a:ea typeface="Montserrat"/>
                <a:cs typeface="Montserrat"/>
                <a:sym typeface="Montserrat"/>
              </a:rPr>
              <a:t>[PLN en español]</a:t>
            </a:r>
            <a:endParaRPr sz="2400">
              <a:solidFill>
                <a:srgbClr val="441848"/>
              </a:solidFill>
              <a:latin typeface="Montserrat"/>
              <a:ea typeface="Montserrat"/>
              <a:cs typeface="Montserrat"/>
              <a:sym typeface="Montserrat"/>
            </a:endParaRPr>
          </a:p>
        </p:txBody>
      </p:sp>
      <p:pic>
        <p:nvPicPr>
          <p:cNvPr id="321" name="Google Shape;321;p74"/>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75"/>
          <p:cNvPicPr preferRelativeResize="0"/>
          <p:nvPr/>
        </p:nvPicPr>
        <p:blipFill>
          <a:blip r:embed="rId3">
            <a:alphaModFix/>
          </a:blip>
          <a:stretch>
            <a:fillRect/>
          </a:stretch>
        </p:blipFill>
        <p:spPr>
          <a:xfrm>
            <a:off x="0" y="0"/>
            <a:ext cx="9144000" cy="51435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76"/>
          <p:cNvPicPr preferRelativeResize="0"/>
          <p:nvPr/>
        </p:nvPicPr>
        <p:blipFill>
          <a:blip r:embed="rId3">
            <a:alphaModFix/>
          </a:blip>
          <a:stretch>
            <a:fillRect/>
          </a:stretch>
        </p:blipFill>
        <p:spPr>
          <a:xfrm>
            <a:off x="4626500" y="934825"/>
            <a:ext cx="3982925" cy="3167277"/>
          </a:xfrm>
          <a:prstGeom prst="rect">
            <a:avLst/>
          </a:prstGeom>
          <a:noFill/>
          <a:ln cap="flat" cmpd="sng" w="9525">
            <a:solidFill>
              <a:srgbClr val="EFEFEF"/>
            </a:solidFill>
            <a:prstDash val="solid"/>
            <a:round/>
            <a:headEnd len="sm" w="sm" type="none"/>
            <a:tailEnd len="sm" w="sm" type="none"/>
          </a:ln>
        </p:spPr>
      </p:pic>
      <p:sp>
        <p:nvSpPr>
          <p:cNvPr id="332" name="Google Shape;332;p76"/>
          <p:cNvSpPr txBox="1"/>
          <p:nvPr/>
        </p:nvSpPr>
        <p:spPr>
          <a:xfrm>
            <a:off x="241850" y="202500"/>
            <a:ext cx="7752900" cy="5475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90000"/>
              </a:lnSpc>
              <a:spcBef>
                <a:spcPts val="0"/>
              </a:spcBef>
              <a:spcAft>
                <a:spcPts val="0"/>
              </a:spcAft>
              <a:buNone/>
            </a:pPr>
            <a:r>
              <a:rPr b="1" lang="en" sz="3600">
                <a:solidFill>
                  <a:srgbClr val="441848"/>
                </a:solidFill>
                <a:latin typeface="Montserrat"/>
                <a:ea typeface="Montserrat"/>
                <a:cs typeface="Montserrat"/>
                <a:sym typeface="Montserrat"/>
              </a:rPr>
              <a:t>Natural Language Processing</a:t>
            </a:r>
            <a:endParaRPr b="1" sz="3600">
              <a:solidFill>
                <a:srgbClr val="441848"/>
              </a:solidFill>
              <a:latin typeface="Montserrat"/>
              <a:ea typeface="Montserrat"/>
              <a:cs typeface="Montserrat"/>
              <a:sym typeface="Montserrat"/>
            </a:endParaRPr>
          </a:p>
        </p:txBody>
      </p:sp>
      <p:pic>
        <p:nvPicPr>
          <p:cNvPr id="333" name="Google Shape;333;p76"/>
          <p:cNvPicPr preferRelativeResize="0"/>
          <p:nvPr/>
        </p:nvPicPr>
        <p:blipFill rotWithShape="1">
          <a:blip r:embed="rId4">
            <a:alphaModFix/>
          </a:blip>
          <a:srcRect b="10053" l="4859" r="4478" t="5750"/>
          <a:stretch/>
        </p:blipFill>
        <p:spPr>
          <a:xfrm>
            <a:off x="241850" y="876625"/>
            <a:ext cx="3832202" cy="3558574"/>
          </a:xfrm>
          <a:prstGeom prst="rect">
            <a:avLst/>
          </a:prstGeom>
          <a:noFill/>
          <a:ln cap="flat" cmpd="sng" w="9525">
            <a:solidFill>
              <a:srgbClr val="D9D9D9"/>
            </a:solidFill>
            <a:prstDash val="solid"/>
            <a:round/>
            <a:headEnd len="sm" w="sm" type="none"/>
            <a:tailEnd len="sm" w="sm" type="none"/>
          </a:ln>
        </p:spPr>
      </p:pic>
      <p:sp>
        <p:nvSpPr>
          <p:cNvPr id="334" name="Google Shape;334;p76"/>
          <p:cNvSpPr/>
          <p:nvPr/>
        </p:nvSpPr>
        <p:spPr>
          <a:xfrm>
            <a:off x="5451000" y="4286925"/>
            <a:ext cx="1965300" cy="814800"/>
          </a:xfrm>
          <a:prstGeom prst="wedgeRectCallout">
            <a:avLst>
              <a:gd fmla="val -43280" name="adj1"/>
              <a:gd fmla="val -69692" name="adj2"/>
            </a:avLst>
          </a:prstGeom>
          <a:solidFill>
            <a:srgbClr val="FFFFFF"/>
          </a:solidFill>
          <a:ln cap="flat" cmpd="sng" w="12700">
            <a:solidFill>
              <a:srgbClr val="EAD1D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 sz="900" u="none" cap="none" strike="noStrike">
                <a:solidFill>
                  <a:srgbClr val="4C1130"/>
                </a:solidFill>
                <a:latin typeface="Montserrat"/>
                <a:ea typeface="Montserrat"/>
                <a:cs typeface="Montserrat"/>
                <a:sym typeface="Montserrat"/>
              </a:rPr>
              <a:t>Dad</a:t>
            </a:r>
            <a:r>
              <a:rPr lang="en" sz="900">
                <a:solidFill>
                  <a:srgbClr val="4C1130"/>
                </a:solidFill>
                <a:latin typeface="Montserrat"/>
                <a:ea typeface="Montserrat"/>
                <a:cs typeface="Montserrat"/>
                <a:sym typeface="Montserrat"/>
              </a:rPr>
              <a:t>o</a:t>
            </a:r>
            <a:r>
              <a:rPr i="0" lang="en" sz="900" u="none" cap="none" strike="noStrike">
                <a:solidFill>
                  <a:srgbClr val="4C1130"/>
                </a:solidFill>
                <a:latin typeface="Montserrat"/>
                <a:ea typeface="Montserrat"/>
                <a:cs typeface="Montserrat"/>
                <a:sym typeface="Montserrat"/>
              </a:rPr>
              <a:t> u</a:t>
            </a:r>
            <a:r>
              <a:rPr lang="en" sz="900">
                <a:solidFill>
                  <a:srgbClr val="4C1130"/>
                </a:solidFill>
                <a:latin typeface="Montserrat"/>
                <a:ea typeface="Montserrat"/>
                <a:cs typeface="Montserrat"/>
                <a:sym typeface="Montserrat"/>
              </a:rPr>
              <a:t>n texto</a:t>
            </a:r>
            <a:r>
              <a:rPr i="0" lang="en" sz="900" u="none" cap="none" strike="noStrike">
                <a:solidFill>
                  <a:srgbClr val="4C1130"/>
                </a:solidFill>
                <a:latin typeface="Montserrat"/>
                <a:ea typeface="Montserrat"/>
                <a:cs typeface="Montserrat"/>
                <a:sym typeface="Montserrat"/>
              </a:rPr>
              <a:t>, entrenaremos un algoritmo computacional capaz de </a:t>
            </a:r>
            <a:r>
              <a:rPr lang="en" sz="900">
                <a:solidFill>
                  <a:srgbClr val="4C1130"/>
                </a:solidFill>
                <a:latin typeface="Montserrat"/>
                <a:ea typeface="Montserrat"/>
                <a:cs typeface="Montserrat"/>
                <a:sym typeface="Montserrat"/>
              </a:rPr>
              <a:t>procesar texto</a:t>
            </a:r>
            <a:r>
              <a:rPr i="0" lang="en" sz="900" u="none" cap="none" strike="noStrike">
                <a:solidFill>
                  <a:srgbClr val="4C1130"/>
                </a:solidFill>
                <a:latin typeface="Montserrat"/>
                <a:ea typeface="Montserrat"/>
                <a:cs typeface="Montserrat"/>
                <a:sym typeface="Montserrat"/>
              </a:rPr>
              <a:t>.</a:t>
            </a:r>
            <a:endParaRPr sz="500">
              <a:solidFill>
                <a:srgbClr val="4C1130"/>
              </a:solidFill>
              <a:latin typeface="Montserrat"/>
              <a:ea typeface="Montserrat"/>
              <a:cs typeface="Montserrat"/>
              <a:sym typeface="Montserrat"/>
            </a:endParaRPr>
          </a:p>
        </p:txBody>
      </p:sp>
      <p:sp>
        <p:nvSpPr>
          <p:cNvPr id="335" name="Google Shape;335;p76"/>
          <p:cNvSpPr txBox="1"/>
          <p:nvPr/>
        </p:nvSpPr>
        <p:spPr>
          <a:xfrm>
            <a:off x="4142675" y="2215900"/>
            <a:ext cx="415200" cy="547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b="1" lang="en" sz="1100">
                <a:solidFill>
                  <a:srgbClr val="441848"/>
                </a:solidFill>
                <a:latin typeface="Montserrat"/>
                <a:ea typeface="Montserrat"/>
                <a:cs typeface="Montserrat"/>
                <a:sym typeface="Montserrat"/>
              </a:rPr>
              <a:t>vs</a:t>
            </a:r>
            <a:r>
              <a:rPr lang="en" sz="1100">
                <a:solidFill>
                  <a:srgbClr val="441848"/>
                </a:solidFill>
                <a:latin typeface="Montserrat"/>
                <a:ea typeface="Montserrat"/>
                <a:cs typeface="Montserrat"/>
                <a:sym typeface="Montserrat"/>
              </a:rPr>
              <a:t>?</a:t>
            </a:r>
            <a:endParaRPr sz="1100">
              <a:solidFill>
                <a:srgbClr val="441848"/>
              </a:solidFill>
              <a:latin typeface="Montserrat"/>
              <a:ea typeface="Montserrat"/>
              <a:cs typeface="Montserrat"/>
              <a:sym typeface="Montserrat"/>
            </a:endParaRPr>
          </a:p>
        </p:txBody>
      </p:sp>
      <p:sp>
        <p:nvSpPr>
          <p:cNvPr id="336" name="Google Shape;336;p76"/>
          <p:cNvSpPr txBox="1"/>
          <p:nvPr/>
        </p:nvSpPr>
        <p:spPr>
          <a:xfrm>
            <a:off x="550525" y="4435200"/>
            <a:ext cx="2598900" cy="51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 sz="1100">
                <a:solidFill>
                  <a:srgbClr val="441848"/>
                </a:solidFill>
                <a:latin typeface="Montserrat"/>
                <a:ea typeface="Montserrat"/>
                <a:cs typeface="Montserrat"/>
                <a:sym typeface="Montserrat"/>
              </a:rPr>
              <a:t>2 acronimos: No confundir 😅</a:t>
            </a:r>
            <a:endParaRPr sz="1100">
              <a:solidFill>
                <a:srgbClr val="441848"/>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sz="1100">
              <a:solidFill>
                <a:srgbClr val="441848"/>
              </a:solidFill>
              <a:latin typeface="Montserrat"/>
              <a:ea typeface="Montserrat"/>
              <a:cs typeface="Montserrat"/>
              <a:sym typeface="Montserrat"/>
            </a:endParaRPr>
          </a:p>
        </p:txBody>
      </p:sp>
      <p:sp>
        <p:nvSpPr>
          <p:cNvPr id="337" name="Google Shape;337;p76"/>
          <p:cNvSpPr txBox="1"/>
          <p:nvPr/>
        </p:nvSpPr>
        <p:spPr>
          <a:xfrm>
            <a:off x="7210200" y="3816800"/>
            <a:ext cx="1105200" cy="285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 sz="1200">
                <a:solidFill>
                  <a:srgbClr val="4C1130"/>
                </a:solidFill>
                <a:highlight>
                  <a:srgbClr val="FFFFFF"/>
                </a:highlight>
                <a:latin typeface="Montserrat"/>
                <a:ea typeface="Montserrat"/>
                <a:cs typeface="Montserrat"/>
                <a:sym typeface="Montserrat"/>
              </a:rPr>
              <a:t>1950 </a:t>
            </a:r>
            <a:r>
              <a:rPr lang="en" sz="1200">
                <a:solidFill>
                  <a:srgbClr val="4C1130"/>
                </a:solidFill>
                <a:latin typeface="Montserrat"/>
                <a:ea typeface="Montserrat"/>
                <a:cs typeface="Montserrat"/>
                <a:sym typeface="Montserrat"/>
              </a:rPr>
              <a:t>🧠🤓</a:t>
            </a:r>
            <a:endParaRPr sz="1200">
              <a:solidFill>
                <a:srgbClr val="4C113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77"/>
          <p:cNvPicPr preferRelativeResize="0"/>
          <p:nvPr/>
        </p:nvPicPr>
        <p:blipFill>
          <a:blip r:embed="rId3">
            <a:alphaModFix/>
          </a:blip>
          <a:stretch>
            <a:fillRect/>
          </a:stretch>
        </p:blipFill>
        <p:spPr>
          <a:xfrm>
            <a:off x="2818576" y="906900"/>
            <a:ext cx="3402874" cy="3893050"/>
          </a:xfrm>
          <a:prstGeom prst="rect">
            <a:avLst/>
          </a:prstGeom>
          <a:noFill/>
          <a:ln>
            <a:noFill/>
          </a:ln>
        </p:spPr>
      </p:pic>
      <p:sp>
        <p:nvSpPr>
          <p:cNvPr id="343" name="Google Shape;343;p77"/>
          <p:cNvSpPr txBox="1"/>
          <p:nvPr/>
        </p:nvSpPr>
        <p:spPr>
          <a:xfrm>
            <a:off x="142400" y="118800"/>
            <a:ext cx="7606500" cy="7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NLP interdisciplinario</a:t>
            </a:r>
            <a:endParaRPr b="1" sz="3000">
              <a:solidFill>
                <a:srgbClr val="441848"/>
              </a:solidFill>
              <a:latin typeface="Montserrat"/>
              <a:ea typeface="Montserrat"/>
              <a:cs typeface="Montserrat"/>
              <a:sym typeface="Montserrat"/>
            </a:endParaRPr>
          </a:p>
        </p:txBody>
      </p:sp>
      <p:sp>
        <p:nvSpPr>
          <p:cNvPr id="344" name="Google Shape;344;p77"/>
          <p:cNvSpPr txBox="1"/>
          <p:nvPr/>
        </p:nvSpPr>
        <p:spPr>
          <a:xfrm>
            <a:off x="6322525" y="2856625"/>
            <a:ext cx="2397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http://www.corpus.unam.mx/cursoenah/</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78"/>
          <p:cNvSpPr txBox="1"/>
          <p:nvPr/>
        </p:nvSpPr>
        <p:spPr>
          <a:xfrm>
            <a:off x="535250" y="263000"/>
            <a:ext cx="7606500" cy="7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NLP en la AI</a:t>
            </a:r>
            <a:endParaRPr b="1" sz="3000">
              <a:solidFill>
                <a:srgbClr val="441848"/>
              </a:solidFill>
              <a:latin typeface="Montserrat"/>
              <a:ea typeface="Montserrat"/>
              <a:cs typeface="Montserrat"/>
              <a:sym typeface="Montserrat"/>
            </a:endParaRPr>
          </a:p>
        </p:txBody>
      </p:sp>
      <p:pic>
        <p:nvPicPr>
          <p:cNvPr id="350" name="Google Shape;350;p78"/>
          <p:cNvPicPr preferRelativeResize="0"/>
          <p:nvPr/>
        </p:nvPicPr>
        <p:blipFill rotWithShape="1">
          <a:blip r:embed="rId3">
            <a:alphaModFix/>
          </a:blip>
          <a:srcRect b="0" l="23743" r="23806" t="0"/>
          <a:stretch/>
        </p:blipFill>
        <p:spPr>
          <a:xfrm>
            <a:off x="935888" y="1051100"/>
            <a:ext cx="3437124" cy="3530575"/>
          </a:xfrm>
          <a:prstGeom prst="rect">
            <a:avLst/>
          </a:prstGeom>
          <a:noFill/>
          <a:ln>
            <a:noFill/>
          </a:ln>
        </p:spPr>
      </p:pic>
      <p:pic>
        <p:nvPicPr>
          <p:cNvPr id="351" name="Google Shape;351;p78"/>
          <p:cNvPicPr preferRelativeResize="0"/>
          <p:nvPr/>
        </p:nvPicPr>
        <p:blipFill>
          <a:blip r:embed="rId4">
            <a:alphaModFix/>
          </a:blip>
          <a:stretch>
            <a:fillRect/>
          </a:stretch>
        </p:blipFill>
        <p:spPr>
          <a:xfrm>
            <a:off x="4592050" y="1194450"/>
            <a:ext cx="3264650" cy="3239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79"/>
          <p:cNvSpPr txBox="1"/>
          <p:nvPr/>
        </p:nvSpPr>
        <p:spPr>
          <a:xfrm>
            <a:off x="252725" y="175900"/>
            <a:ext cx="6144000" cy="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 sz="3100">
                <a:solidFill>
                  <a:srgbClr val="441848"/>
                </a:solidFill>
                <a:latin typeface="Montserrat"/>
                <a:ea typeface="Montserrat"/>
                <a:cs typeface="Montserrat"/>
                <a:sym typeface="Montserrat"/>
              </a:rPr>
              <a:t>Tareas de NLP</a:t>
            </a:r>
            <a:endParaRPr b="1" sz="3100">
              <a:solidFill>
                <a:srgbClr val="441848"/>
              </a:solidFill>
              <a:latin typeface="Montserrat"/>
              <a:ea typeface="Montserrat"/>
              <a:cs typeface="Montserrat"/>
              <a:sym typeface="Montserrat"/>
            </a:endParaRPr>
          </a:p>
        </p:txBody>
      </p:sp>
      <p:pic>
        <p:nvPicPr>
          <p:cNvPr id="357" name="Google Shape;357;p79"/>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358" name="Google Shape;358;p79"/>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359" name="Google Shape;359;p79"/>
          <p:cNvPicPr preferRelativeResize="0"/>
          <p:nvPr/>
        </p:nvPicPr>
        <p:blipFill rotWithShape="1">
          <a:blip r:embed="rId5">
            <a:alphaModFix/>
          </a:blip>
          <a:srcRect b="2576" l="2722" r="1757" t="3729"/>
          <a:stretch/>
        </p:blipFill>
        <p:spPr>
          <a:xfrm>
            <a:off x="2392050" y="938800"/>
            <a:ext cx="6351774" cy="3555350"/>
          </a:xfrm>
          <a:prstGeom prst="rect">
            <a:avLst/>
          </a:prstGeom>
          <a:noFill/>
          <a:ln>
            <a:noFill/>
          </a:ln>
        </p:spPr>
      </p:pic>
      <p:pic>
        <p:nvPicPr>
          <p:cNvPr id="360" name="Google Shape;360;p79"/>
          <p:cNvPicPr preferRelativeResize="0"/>
          <p:nvPr/>
        </p:nvPicPr>
        <p:blipFill>
          <a:blip r:embed="rId6">
            <a:alphaModFix/>
          </a:blip>
          <a:stretch>
            <a:fillRect/>
          </a:stretch>
        </p:blipFill>
        <p:spPr>
          <a:xfrm>
            <a:off x="448825" y="1989625"/>
            <a:ext cx="1732876" cy="762900"/>
          </a:xfrm>
          <a:prstGeom prst="rect">
            <a:avLst/>
          </a:prstGeom>
          <a:noFill/>
          <a:ln>
            <a:noFill/>
          </a:ln>
        </p:spPr>
      </p:pic>
      <p:pic>
        <p:nvPicPr>
          <p:cNvPr id="361" name="Google Shape;361;p79"/>
          <p:cNvPicPr preferRelativeResize="0"/>
          <p:nvPr/>
        </p:nvPicPr>
        <p:blipFill>
          <a:blip r:embed="rId7">
            <a:alphaModFix/>
          </a:blip>
          <a:stretch>
            <a:fillRect/>
          </a:stretch>
        </p:blipFill>
        <p:spPr>
          <a:xfrm>
            <a:off x="448825" y="1012450"/>
            <a:ext cx="1732874" cy="839099"/>
          </a:xfrm>
          <a:prstGeom prst="rect">
            <a:avLst/>
          </a:prstGeom>
          <a:noFill/>
          <a:ln cap="flat" cmpd="sng" w="9525">
            <a:solidFill>
              <a:srgbClr val="F3F3F3"/>
            </a:solidFill>
            <a:prstDash val="solid"/>
            <a:round/>
            <a:headEnd len="sm" w="sm" type="none"/>
            <a:tailEnd len="sm" w="sm" type="none"/>
          </a:ln>
        </p:spPr>
      </p:pic>
      <p:pic>
        <p:nvPicPr>
          <p:cNvPr id="362" name="Google Shape;362;p79"/>
          <p:cNvPicPr preferRelativeResize="0"/>
          <p:nvPr/>
        </p:nvPicPr>
        <p:blipFill rotWithShape="1">
          <a:blip r:embed="rId8">
            <a:alphaModFix/>
          </a:blip>
          <a:srcRect b="28488" l="0" r="0" t="8622"/>
          <a:stretch/>
        </p:blipFill>
        <p:spPr>
          <a:xfrm>
            <a:off x="448825" y="2902725"/>
            <a:ext cx="1732874" cy="762899"/>
          </a:xfrm>
          <a:prstGeom prst="rect">
            <a:avLst/>
          </a:prstGeom>
          <a:noFill/>
          <a:ln>
            <a:noFill/>
          </a:ln>
        </p:spPr>
      </p:pic>
      <p:pic>
        <p:nvPicPr>
          <p:cNvPr id="363" name="Google Shape;363;p79"/>
          <p:cNvPicPr preferRelativeResize="0"/>
          <p:nvPr/>
        </p:nvPicPr>
        <p:blipFill rotWithShape="1">
          <a:blip r:embed="rId9">
            <a:alphaModFix/>
          </a:blip>
          <a:srcRect b="0" l="16373" r="0" t="0"/>
          <a:stretch/>
        </p:blipFill>
        <p:spPr>
          <a:xfrm>
            <a:off x="448825" y="3955750"/>
            <a:ext cx="1878924" cy="51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80"/>
          <p:cNvSpPr txBox="1"/>
          <p:nvPr/>
        </p:nvSpPr>
        <p:spPr>
          <a:xfrm>
            <a:off x="483150" y="263150"/>
            <a:ext cx="6144000" cy="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Aplicaciones </a:t>
            </a:r>
            <a:r>
              <a:rPr b="1" lang="en" sz="3600">
                <a:solidFill>
                  <a:srgbClr val="441848"/>
                </a:solidFill>
                <a:latin typeface="Montserrat"/>
                <a:ea typeface="Montserrat"/>
                <a:cs typeface="Montserrat"/>
                <a:sym typeface="Montserrat"/>
              </a:rPr>
              <a:t>de NLP</a:t>
            </a:r>
            <a:endParaRPr b="1" sz="3600">
              <a:solidFill>
                <a:srgbClr val="441848"/>
              </a:solidFill>
              <a:latin typeface="Montserrat"/>
              <a:ea typeface="Montserrat"/>
              <a:cs typeface="Montserrat"/>
              <a:sym typeface="Montserrat"/>
            </a:endParaRPr>
          </a:p>
        </p:txBody>
      </p:sp>
      <p:pic>
        <p:nvPicPr>
          <p:cNvPr id="369" name="Google Shape;369;p80"/>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370" name="Google Shape;370;p80"/>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371" name="Google Shape;371;p80"/>
          <p:cNvPicPr preferRelativeResize="0"/>
          <p:nvPr/>
        </p:nvPicPr>
        <p:blipFill>
          <a:blip r:embed="rId5">
            <a:alphaModFix/>
          </a:blip>
          <a:stretch>
            <a:fillRect/>
          </a:stretch>
        </p:blipFill>
        <p:spPr>
          <a:xfrm>
            <a:off x="254550" y="1224300"/>
            <a:ext cx="2766075" cy="2007499"/>
          </a:xfrm>
          <a:prstGeom prst="rect">
            <a:avLst/>
          </a:prstGeom>
          <a:noFill/>
          <a:ln cap="flat" cmpd="sng" w="9525">
            <a:solidFill>
              <a:srgbClr val="EFEFEF"/>
            </a:solidFill>
            <a:prstDash val="solid"/>
            <a:round/>
            <a:headEnd len="sm" w="sm" type="none"/>
            <a:tailEnd len="sm" w="sm" type="none"/>
          </a:ln>
        </p:spPr>
      </p:pic>
      <p:pic>
        <p:nvPicPr>
          <p:cNvPr id="372" name="Google Shape;372;p80"/>
          <p:cNvPicPr preferRelativeResize="0"/>
          <p:nvPr/>
        </p:nvPicPr>
        <p:blipFill>
          <a:blip r:embed="rId6">
            <a:alphaModFix/>
          </a:blip>
          <a:stretch>
            <a:fillRect/>
          </a:stretch>
        </p:blipFill>
        <p:spPr>
          <a:xfrm>
            <a:off x="254550" y="3447074"/>
            <a:ext cx="2766075" cy="944675"/>
          </a:xfrm>
          <a:prstGeom prst="rect">
            <a:avLst/>
          </a:prstGeom>
          <a:noFill/>
          <a:ln cap="flat" cmpd="sng" w="9525">
            <a:solidFill>
              <a:srgbClr val="EFEFEF"/>
            </a:solidFill>
            <a:prstDash val="solid"/>
            <a:round/>
            <a:headEnd len="sm" w="sm" type="none"/>
            <a:tailEnd len="sm" w="sm" type="none"/>
          </a:ln>
        </p:spPr>
      </p:pic>
      <p:pic>
        <p:nvPicPr>
          <p:cNvPr id="373" name="Google Shape;373;p80"/>
          <p:cNvPicPr preferRelativeResize="0"/>
          <p:nvPr/>
        </p:nvPicPr>
        <p:blipFill>
          <a:blip r:embed="rId7">
            <a:alphaModFix/>
          </a:blip>
          <a:stretch>
            <a:fillRect/>
          </a:stretch>
        </p:blipFill>
        <p:spPr>
          <a:xfrm>
            <a:off x="7508125" y="3553249"/>
            <a:ext cx="1104050" cy="871125"/>
          </a:xfrm>
          <a:prstGeom prst="rect">
            <a:avLst/>
          </a:prstGeom>
          <a:noFill/>
          <a:ln cap="flat" cmpd="sng" w="9525">
            <a:solidFill>
              <a:srgbClr val="EFEFEF"/>
            </a:solidFill>
            <a:prstDash val="solid"/>
            <a:round/>
            <a:headEnd len="sm" w="sm" type="none"/>
            <a:tailEnd len="sm" w="sm" type="none"/>
          </a:ln>
        </p:spPr>
      </p:pic>
      <p:pic>
        <p:nvPicPr>
          <p:cNvPr id="374" name="Google Shape;374;p80"/>
          <p:cNvPicPr preferRelativeResize="0"/>
          <p:nvPr/>
        </p:nvPicPr>
        <p:blipFill>
          <a:blip r:embed="rId8">
            <a:alphaModFix/>
          </a:blip>
          <a:stretch>
            <a:fillRect/>
          </a:stretch>
        </p:blipFill>
        <p:spPr>
          <a:xfrm>
            <a:off x="3651100" y="1573650"/>
            <a:ext cx="2016288" cy="1630650"/>
          </a:xfrm>
          <a:prstGeom prst="rect">
            <a:avLst/>
          </a:prstGeom>
          <a:noFill/>
          <a:ln cap="flat" cmpd="sng" w="9525">
            <a:solidFill>
              <a:srgbClr val="EFEFEF"/>
            </a:solidFill>
            <a:prstDash val="solid"/>
            <a:round/>
            <a:headEnd len="sm" w="sm" type="none"/>
            <a:tailEnd len="sm" w="sm" type="none"/>
          </a:ln>
        </p:spPr>
      </p:pic>
      <p:pic>
        <p:nvPicPr>
          <p:cNvPr id="375" name="Google Shape;375;p80"/>
          <p:cNvPicPr preferRelativeResize="0"/>
          <p:nvPr/>
        </p:nvPicPr>
        <p:blipFill>
          <a:blip r:embed="rId9">
            <a:alphaModFix/>
          </a:blip>
          <a:stretch>
            <a:fillRect/>
          </a:stretch>
        </p:blipFill>
        <p:spPr>
          <a:xfrm>
            <a:off x="3190038" y="1223862"/>
            <a:ext cx="2510475" cy="2008400"/>
          </a:xfrm>
          <a:prstGeom prst="rect">
            <a:avLst/>
          </a:prstGeom>
          <a:noFill/>
          <a:ln>
            <a:noFill/>
          </a:ln>
        </p:spPr>
      </p:pic>
      <p:pic>
        <p:nvPicPr>
          <p:cNvPr id="376" name="Google Shape;376;p80"/>
          <p:cNvPicPr preferRelativeResize="0"/>
          <p:nvPr/>
        </p:nvPicPr>
        <p:blipFill rotWithShape="1">
          <a:blip r:embed="rId10">
            <a:alphaModFix/>
          </a:blip>
          <a:srcRect b="0" l="22072" r="21491" t="0"/>
          <a:stretch/>
        </p:blipFill>
        <p:spPr>
          <a:xfrm>
            <a:off x="254550" y="1220900"/>
            <a:ext cx="2766076" cy="2031324"/>
          </a:xfrm>
          <a:prstGeom prst="rect">
            <a:avLst/>
          </a:prstGeom>
          <a:noFill/>
          <a:ln cap="flat" cmpd="sng" w="9525">
            <a:solidFill>
              <a:srgbClr val="EFEFEF"/>
            </a:solidFill>
            <a:prstDash val="solid"/>
            <a:round/>
            <a:headEnd len="sm" w="sm" type="none"/>
            <a:tailEnd len="sm" w="sm" type="none"/>
          </a:ln>
        </p:spPr>
      </p:pic>
      <p:pic>
        <p:nvPicPr>
          <p:cNvPr id="377" name="Google Shape;377;p80"/>
          <p:cNvPicPr preferRelativeResize="0"/>
          <p:nvPr/>
        </p:nvPicPr>
        <p:blipFill>
          <a:blip r:embed="rId11">
            <a:alphaModFix/>
          </a:blip>
          <a:stretch>
            <a:fillRect/>
          </a:stretch>
        </p:blipFill>
        <p:spPr>
          <a:xfrm>
            <a:off x="5869925" y="1178450"/>
            <a:ext cx="2992651" cy="2031325"/>
          </a:xfrm>
          <a:prstGeom prst="rect">
            <a:avLst/>
          </a:prstGeom>
          <a:noFill/>
          <a:ln cap="flat" cmpd="sng" w="9525">
            <a:solidFill>
              <a:srgbClr val="EFEFEF"/>
            </a:solidFill>
            <a:prstDash val="solid"/>
            <a:round/>
            <a:headEnd len="sm" w="sm" type="none"/>
            <a:tailEnd len="sm" w="sm" type="none"/>
          </a:ln>
        </p:spPr>
      </p:pic>
      <p:pic>
        <p:nvPicPr>
          <p:cNvPr id="378" name="Google Shape;378;p80"/>
          <p:cNvPicPr preferRelativeResize="0"/>
          <p:nvPr/>
        </p:nvPicPr>
        <p:blipFill>
          <a:blip r:embed="rId12">
            <a:alphaModFix/>
          </a:blip>
          <a:stretch>
            <a:fillRect/>
          </a:stretch>
        </p:blipFill>
        <p:spPr>
          <a:xfrm>
            <a:off x="254552" y="3338075"/>
            <a:ext cx="2766075" cy="1384807"/>
          </a:xfrm>
          <a:prstGeom prst="rect">
            <a:avLst/>
          </a:prstGeom>
          <a:noFill/>
          <a:ln cap="flat" cmpd="sng" w="9525">
            <a:solidFill>
              <a:srgbClr val="EFEFEF"/>
            </a:solidFill>
            <a:prstDash val="solid"/>
            <a:round/>
            <a:headEnd len="sm" w="sm" type="none"/>
            <a:tailEnd len="sm" w="sm" type="none"/>
          </a:ln>
        </p:spPr>
      </p:pic>
      <p:pic>
        <p:nvPicPr>
          <p:cNvPr id="379" name="Google Shape;379;p80"/>
          <p:cNvPicPr preferRelativeResize="0"/>
          <p:nvPr/>
        </p:nvPicPr>
        <p:blipFill>
          <a:blip r:embed="rId13">
            <a:alphaModFix/>
          </a:blip>
          <a:stretch>
            <a:fillRect/>
          </a:stretch>
        </p:blipFill>
        <p:spPr>
          <a:xfrm>
            <a:off x="3110150" y="3356563"/>
            <a:ext cx="2849300" cy="1264492"/>
          </a:xfrm>
          <a:prstGeom prst="rect">
            <a:avLst/>
          </a:prstGeom>
          <a:noFill/>
          <a:ln>
            <a:noFill/>
          </a:ln>
        </p:spPr>
      </p:pic>
      <p:pic>
        <p:nvPicPr>
          <p:cNvPr id="380" name="Google Shape;380;p80"/>
          <p:cNvPicPr preferRelativeResize="0"/>
          <p:nvPr/>
        </p:nvPicPr>
        <p:blipFill>
          <a:blip r:embed="rId14">
            <a:alphaModFix/>
          </a:blip>
          <a:stretch>
            <a:fillRect/>
          </a:stretch>
        </p:blipFill>
        <p:spPr>
          <a:xfrm>
            <a:off x="5959449" y="3553250"/>
            <a:ext cx="1548675" cy="871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81"/>
          <p:cNvSpPr txBox="1"/>
          <p:nvPr/>
        </p:nvSpPr>
        <p:spPr>
          <a:xfrm>
            <a:off x="483150" y="263150"/>
            <a:ext cx="6144000" cy="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Aplicaciones de NLP</a:t>
            </a:r>
            <a:endParaRPr b="1" sz="3600">
              <a:solidFill>
                <a:srgbClr val="441848"/>
              </a:solidFill>
              <a:latin typeface="Montserrat"/>
              <a:ea typeface="Montserrat"/>
              <a:cs typeface="Montserrat"/>
              <a:sym typeface="Montserrat"/>
            </a:endParaRPr>
          </a:p>
        </p:txBody>
      </p:sp>
      <p:pic>
        <p:nvPicPr>
          <p:cNvPr id="386" name="Google Shape;386;p81"/>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387" name="Google Shape;387;p81"/>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388" name="Google Shape;388;p81"/>
          <p:cNvPicPr preferRelativeResize="0"/>
          <p:nvPr/>
        </p:nvPicPr>
        <p:blipFill>
          <a:blip r:embed="rId5">
            <a:alphaModFix/>
          </a:blip>
          <a:stretch>
            <a:fillRect/>
          </a:stretch>
        </p:blipFill>
        <p:spPr>
          <a:xfrm>
            <a:off x="254550" y="1224300"/>
            <a:ext cx="2766075" cy="2007499"/>
          </a:xfrm>
          <a:prstGeom prst="rect">
            <a:avLst/>
          </a:prstGeom>
          <a:noFill/>
          <a:ln cap="flat" cmpd="sng" w="9525">
            <a:solidFill>
              <a:srgbClr val="EFEFEF"/>
            </a:solidFill>
            <a:prstDash val="solid"/>
            <a:round/>
            <a:headEnd len="sm" w="sm" type="none"/>
            <a:tailEnd len="sm" w="sm" type="none"/>
          </a:ln>
        </p:spPr>
      </p:pic>
      <p:pic>
        <p:nvPicPr>
          <p:cNvPr id="389" name="Google Shape;389;p81"/>
          <p:cNvPicPr preferRelativeResize="0"/>
          <p:nvPr/>
        </p:nvPicPr>
        <p:blipFill>
          <a:blip r:embed="rId6">
            <a:alphaModFix/>
          </a:blip>
          <a:stretch>
            <a:fillRect/>
          </a:stretch>
        </p:blipFill>
        <p:spPr>
          <a:xfrm>
            <a:off x="254550" y="3447074"/>
            <a:ext cx="2766075" cy="944675"/>
          </a:xfrm>
          <a:prstGeom prst="rect">
            <a:avLst/>
          </a:prstGeom>
          <a:noFill/>
          <a:ln cap="flat" cmpd="sng" w="9525">
            <a:solidFill>
              <a:srgbClr val="EFEFEF"/>
            </a:solidFill>
            <a:prstDash val="solid"/>
            <a:round/>
            <a:headEnd len="sm" w="sm" type="none"/>
            <a:tailEnd len="sm" w="sm" type="none"/>
          </a:ln>
        </p:spPr>
      </p:pic>
      <p:pic>
        <p:nvPicPr>
          <p:cNvPr id="390" name="Google Shape;390;p81"/>
          <p:cNvPicPr preferRelativeResize="0"/>
          <p:nvPr/>
        </p:nvPicPr>
        <p:blipFill>
          <a:blip r:embed="rId7">
            <a:alphaModFix/>
          </a:blip>
          <a:stretch>
            <a:fillRect/>
          </a:stretch>
        </p:blipFill>
        <p:spPr>
          <a:xfrm>
            <a:off x="7508125" y="3553249"/>
            <a:ext cx="1104050" cy="871125"/>
          </a:xfrm>
          <a:prstGeom prst="rect">
            <a:avLst/>
          </a:prstGeom>
          <a:noFill/>
          <a:ln cap="flat" cmpd="sng" w="9525">
            <a:solidFill>
              <a:srgbClr val="EFEFEF"/>
            </a:solidFill>
            <a:prstDash val="solid"/>
            <a:round/>
            <a:headEnd len="sm" w="sm" type="none"/>
            <a:tailEnd len="sm" w="sm" type="none"/>
          </a:ln>
        </p:spPr>
      </p:pic>
      <p:pic>
        <p:nvPicPr>
          <p:cNvPr id="391" name="Google Shape;391;p81"/>
          <p:cNvPicPr preferRelativeResize="0"/>
          <p:nvPr/>
        </p:nvPicPr>
        <p:blipFill>
          <a:blip r:embed="rId8">
            <a:alphaModFix/>
          </a:blip>
          <a:stretch>
            <a:fillRect/>
          </a:stretch>
        </p:blipFill>
        <p:spPr>
          <a:xfrm>
            <a:off x="3651100" y="1573650"/>
            <a:ext cx="2016288" cy="1630650"/>
          </a:xfrm>
          <a:prstGeom prst="rect">
            <a:avLst/>
          </a:prstGeom>
          <a:noFill/>
          <a:ln cap="flat" cmpd="sng" w="9525">
            <a:solidFill>
              <a:srgbClr val="EFEFEF"/>
            </a:solidFill>
            <a:prstDash val="solid"/>
            <a:round/>
            <a:headEnd len="sm" w="sm" type="none"/>
            <a:tailEnd len="sm" w="sm" type="none"/>
          </a:ln>
        </p:spPr>
      </p:pic>
      <p:pic>
        <p:nvPicPr>
          <p:cNvPr id="392" name="Google Shape;392;p81"/>
          <p:cNvPicPr preferRelativeResize="0"/>
          <p:nvPr/>
        </p:nvPicPr>
        <p:blipFill>
          <a:blip r:embed="rId9">
            <a:alphaModFix/>
          </a:blip>
          <a:stretch>
            <a:fillRect/>
          </a:stretch>
        </p:blipFill>
        <p:spPr>
          <a:xfrm>
            <a:off x="3190038" y="1223862"/>
            <a:ext cx="2510475" cy="2008400"/>
          </a:xfrm>
          <a:prstGeom prst="rect">
            <a:avLst/>
          </a:prstGeom>
          <a:noFill/>
          <a:ln>
            <a:noFill/>
          </a:ln>
        </p:spPr>
      </p:pic>
      <p:pic>
        <p:nvPicPr>
          <p:cNvPr id="393" name="Google Shape;393;p81"/>
          <p:cNvPicPr preferRelativeResize="0"/>
          <p:nvPr/>
        </p:nvPicPr>
        <p:blipFill rotWithShape="1">
          <a:blip r:embed="rId10">
            <a:alphaModFix/>
          </a:blip>
          <a:srcRect b="0" l="22072" r="21491" t="0"/>
          <a:stretch/>
        </p:blipFill>
        <p:spPr>
          <a:xfrm>
            <a:off x="254550" y="1220900"/>
            <a:ext cx="2766076" cy="2031324"/>
          </a:xfrm>
          <a:prstGeom prst="rect">
            <a:avLst/>
          </a:prstGeom>
          <a:noFill/>
          <a:ln cap="flat" cmpd="sng" w="9525">
            <a:solidFill>
              <a:srgbClr val="EFEFEF"/>
            </a:solidFill>
            <a:prstDash val="solid"/>
            <a:round/>
            <a:headEnd len="sm" w="sm" type="none"/>
            <a:tailEnd len="sm" w="sm" type="none"/>
          </a:ln>
        </p:spPr>
      </p:pic>
      <p:pic>
        <p:nvPicPr>
          <p:cNvPr id="394" name="Google Shape;394;p81"/>
          <p:cNvPicPr preferRelativeResize="0"/>
          <p:nvPr/>
        </p:nvPicPr>
        <p:blipFill>
          <a:blip r:embed="rId11">
            <a:alphaModFix/>
          </a:blip>
          <a:stretch>
            <a:fillRect/>
          </a:stretch>
        </p:blipFill>
        <p:spPr>
          <a:xfrm>
            <a:off x="5869925" y="1178450"/>
            <a:ext cx="2992651" cy="2031325"/>
          </a:xfrm>
          <a:prstGeom prst="rect">
            <a:avLst/>
          </a:prstGeom>
          <a:noFill/>
          <a:ln cap="flat" cmpd="sng" w="9525">
            <a:solidFill>
              <a:srgbClr val="EFEFEF"/>
            </a:solidFill>
            <a:prstDash val="solid"/>
            <a:round/>
            <a:headEnd len="sm" w="sm" type="none"/>
            <a:tailEnd len="sm" w="sm" type="none"/>
          </a:ln>
        </p:spPr>
      </p:pic>
      <p:pic>
        <p:nvPicPr>
          <p:cNvPr id="395" name="Google Shape;395;p81"/>
          <p:cNvPicPr preferRelativeResize="0"/>
          <p:nvPr/>
        </p:nvPicPr>
        <p:blipFill>
          <a:blip r:embed="rId12">
            <a:alphaModFix/>
          </a:blip>
          <a:stretch>
            <a:fillRect/>
          </a:stretch>
        </p:blipFill>
        <p:spPr>
          <a:xfrm>
            <a:off x="254552" y="3338075"/>
            <a:ext cx="2766075" cy="1384807"/>
          </a:xfrm>
          <a:prstGeom prst="rect">
            <a:avLst/>
          </a:prstGeom>
          <a:noFill/>
          <a:ln cap="flat" cmpd="sng" w="9525">
            <a:solidFill>
              <a:srgbClr val="EFEFEF"/>
            </a:solidFill>
            <a:prstDash val="solid"/>
            <a:round/>
            <a:headEnd len="sm" w="sm" type="none"/>
            <a:tailEnd len="sm" w="sm" type="none"/>
          </a:ln>
        </p:spPr>
      </p:pic>
      <p:pic>
        <p:nvPicPr>
          <p:cNvPr id="396" name="Google Shape;396;p81"/>
          <p:cNvPicPr preferRelativeResize="0"/>
          <p:nvPr/>
        </p:nvPicPr>
        <p:blipFill>
          <a:blip r:embed="rId13">
            <a:alphaModFix/>
          </a:blip>
          <a:stretch>
            <a:fillRect/>
          </a:stretch>
        </p:blipFill>
        <p:spPr>
          <a:xfrm>
            <a:off x="3110150" y="3356563"/>
            <a:ext cx="2849300" cy="1264492"/>
          </a:xfrm>
          <a:prstGeom prst="rect">
            <a:avLst/>
          </a:prstGeom>
          <a:noFill/>
          <a:ln>
            <a:noFill/>
          </a:ln>
        </p:spPr>
      </p:pic>
      <p:pic>
        <p:nvPicPr>
          <p:cNvPr id="397" name="Google Shape;397;p81"/>
          <p:cNvPicPr preferRelativeResize="0"/>
          <p:nvPr/>
        </p:nvPicPr>
        <p:blipFill>
          <a:blip r:embed="rId14">
            <a:alphaModFix/>
          </a:blip>
          <a:stretch>
            <a:fillRect/>
          </a:stretch>
        </p:blipFill>
        <p:spPr>
          <a:xfrm>
            <a:off x="5959449" y="3553250"/>
            <a:ext cx="1548675" cy="871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82"/>
          <p:cNvSpPr txBox="1"/>
          <p:nvPr/>
        </p:nvSpPr>
        <p:spPr>
          <a:xfrm>
            <a:off x="483150" y="263150"/>
            <a:ext cx="6144000" cy="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Aplicaciones de NLP</a:t>
            </a:r>
            <a:endParaRPr b="1" sz="3600">
              <a:solidFill>
                <a:srgbClr val="441848"/>
              </a:solidFill>
              <a:latin typeface="Montserrat"/>
              <a:ea typeface="Montserrat"/>
              <a:cs typeface="Montserrat"/>
              <a:sym typeface="Montserrat"/>
            </a:endParaRPr>
          </a:p>
        </p:txBody>
      </p:sp>
      <p:pic>
        <p:nvPicPr>
          <p:cNvPr id="403" name="Google Shape;403;p82"/>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404" name="Google Shape;404;p82"/>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405" name="Google Shape;405;p82"/>
          <p:cNvPicPr preferRelativeResize="0"/>
          <p:nvPr/>
        </p:nvPicPr>
        <p:blipFill>
          <a:blip r:embed="rId5">
            <a:alphaModFix/>
          </a:blip>
          <a:stretch>
            <a:fillRect/>
          </a:stretch>
        </p:blipFill>
        <p:spPr>
          <a:xfrm>
            <a:off x="254550" y="1224300"/>
            <a:ext cx="2766075" cy="2007499"/>
          </a:xfrm>
          <a:prstGeom prst="rect">
            <a:avLst/>
          </a:prstGeom>
          <a:noFill/>
          <a:ln cap="flat" cmpd="sng" w="9525">
            <a:solidFill>
              <a:srgbClr val="EFEFEF"/>
            </a:solidFill>
            <a:prstDash val="solid"/>
            <a:round/>
            <a:headEnd len="sm" w="sm" type="none"/>
            <a:tailEnd len="sm" w="sm" type="none"/>
          </a:ln>
        </p:spPr>
      </p:pic>
      <p:pic>
        <p:nvPicPr>
          <p:cNvPr id="406" name="Google Shape;406;p82"/>
          <p:cNvPicPr preferRelativeResize="0"/>
          <p:nvPr/>
        </p:nvPicPr>
        <p:blipFill>
          <a:blip r:embed="rId6">
            <a:alphaModFix/>
          </a:blip>
          <a:stretch>
            <a:fillRect/>
          </a:stretch>
        </p:blipFill>
        <p:spPr>
          <a:xfrm>
            <a:off x="254550" y="3447074"/>
            <a:ext cx="2766075" cy="944675"/>
          </a:xfrm>
          <a:prstGeom prst="rect">
            <a:avLst/>
          </a:prstGeom>
          <a:noFill/>
          <a:ln cap="flat" cmpd="sng" w="9525">
            <a:solidFill>
              <a:srgbClr val="EFEFEF"/>
            </a:solidFill>
            <a:prstDash val="solid"/>
            <a:round/>
            <a:headEnd len="sm" w="sm" type="none"/>
            <a:tailEnd len="sm" w="sm" type="none"/>
          </a:ln>
        </p:spPr>
      </p:pic>
      <p:pic>
        <p:nvPicPr>
          <p:cNvPr id="407" name="Google Shape;407;p82"/>
          <p:cNvPicPr preferRelativeResize="0"/>
          <p:nvPr/>
        </p:nvPicPr>
        <p:blipFill>
          <a:blip r:embed="rId7">
            <a:alphaModFix/>
          </a:blip>
          <a:stretch>
            <a:fillRect/>
          </a:stretch>
        </p:blipFill>
        <p:spPr>
          <a:xfrm>
            <a:off x="7508125" y="3553249"/>
            <a:ext cx="1104050" cy="871125"/>
          </a:xfrm>
          <a:prstGeom prst="rect">
            <a:avLst/>
          </a:prstGeom>
          <a:noFill/>
          <a:ln cap="flat" cmpd="sng" w="9525">
            <a:solidFill>
              <a:srgbClr val="EFEFEF"/>
            </a:solidFill>
            <a:prstDash val="solid"/>
            <a:round/>
            <a:headEnd len="sm" w="sm" type="none"/>
            <a:tailEnd len="sm" w="sm" type="none"/>
          </a:ln>
        </p:spPr>
      </p:pic>
      <p:pic>
        <p:nvPicPr>
          <p:cNvPr id="408" name="Google Shape;408;p82"/>
          <p:cNvPicPr preferRelativeResize="0"/>
          <p:nvPr/>
        </p:nvPicPr>
        <p:blipFill>
          <a:blip r:embed="rId8">
            <a:alphaModFix/>
          </a:blip>
          <a:stretch>
            <a:fillRect/>
          </a:stretch>
        </p:blipFill>
        <p:spPr>
          <a:xfrm>
            <a:off x="3651100" y="1573650"/>
            <a:ext cx="2016288" cy="1630650"/>
          </a:xfrm>
          <a:prstGeom prst="rect">
            <a:avLst/>
          </a:prstGeom>
          <a:noFill/>
          <a:ln cap="flat" cmpd="sng" w="9525">
            <a:solidFill>
              <a:srgbClr val="EFEFEF"/>
            </a:solidFill>
            <a:prstDash val="solid"/>
            <a:round/>
            <a:headEnd len="sm" w="sm" type="none"/>
            <a:tailEnd len="sm" w="sm" type="none"/>
          </a:ln>
        </p:spPr>
      </p:pic>
      <p:pic>
        <p:nvPicPr>
          <p:cNvPr id="409" name="Google Shape;409;p82"/>
          <p:cNvPicPr preferRelativeResize="0"/>
          <p:nvPr/>
        </p:nvPicPr>
        <p:blipFill>
          <a:blip r:embed="rId9">
            <a:alphaModFix/>
          </a:blip>
          <a:stretch>
            <a:fillRect/>
          </a:stretch>
        </p:blipFill>
        <p:spPr>
          <a:xfrm>
            <a:off x="3190038" y="1223862"/>
            <a:ext cx="2510475" cy="2008400"/>
          </a:xfrm>
          <a:prstGeom prst="rect">
            <a:avLst/>
          </a:prstGeom>
          <a:noFill/>
          <a:ln>
            <a:noFill/>
          </a:ln>
        </p:spPr>
      </p:pic>
      <p:pic>
        <p:nvPicPr>
          <p:cNvPr id="410" name="Google Shape;410;p82"/>
          <p:cNvPicPr preferRelativeResize="0"/>
          <p:nvPr/>
        </p:nvPicPr>
        <p:blipFill rotWithShape="1">
          <a:blip r:embed="rId10">
            <a:alphaModFix/>
          </a:blip>
          <a:srcRect b="0" l="22072" r="21491" t="0"/>
          <a:stretch/>
        </p:blipFill>
        <p:spPr>
          <a:xfrm>
            <a:off x="254550" y="1220900"/>
            <a:ext cx="2766076" cy="2031324"/>
          </a:xfrm>
          <a:prstGeom prst="rect">
            <a:avLst/>
          </a:prstGeom>
          <a:noFill/>
          <a:ln cap="flat" cmpd="sng" w="9525">
            <a:solidFill>
              <a:srgbClr val="EFEFEF"/>
            </a:solidFill>
            <a:prstDash val="solid"/>
            <a:round/>
            <a:headEnd len="sm" w="sm" type="none"/>
            <a:tailEnd len="sm" w="sm" type="none"/>
          </a:ln>
        </p:spPr>
      </p:pic>
      <p:pic>
        <p:nvPicPr>
          <p:cNvPr id="411" name="Google Shape;411;p82"/>
          <p:cNvPicPr preferRelativeResize="0"/>
          <p:nvPr/>
        </p:nvPicPr>
        <p:blipFill>
          <a:blip r:embed="rId11">
            <a:alphaModFix/>
          </a:blip>
          <a:stretch>
            <a:fillRect/>
          </a:stretch>
        </p:blipFill>
        <p:spPr>
          <a:xfrm>
            <a:off x="5869925" y="1178450"/>
            <a:ext cx="2992651" cy="2031325"/>
          </a:xfrm>
          <a:prstGeom prst="rect">
            <a:avLst/>
          </a:prstGeom>
          <a:noFill/>
          <a:ln cap="flat" cmpd="sng" w="9525">
            <a:solidFill>
              <a:srgbClr val="EFEFEF"/>
            </a:solidFill>
            <a:prstDash val="solid"/>
            <a:round/>
            <a:headEnd len="sm" w="sm" type="none"/>
            <a:tailEnd len="sm" w="sm" type="none"/>
          </a:ln>
        </p:spPr>
      </p:pic>
      <p:pic>
        <p:nvPicPr>
          <p:cNvPr id="412" name="Google Shape;412;p82"/>
          <p:cNvPicPr preferRelativeResize="0"/>
          <p:nvPr/>
        </p:nvPicPr>
        <p:blipFill>
          <a:blip r:embed="rId12">
            <a:alphaModFix/>
          </a:blip>
          <a:stretch>
            <a:fillRect/>
          </a:stretch>
        </p:blipFill>
        <p:spPr>
          <a:xfrm>
            <a:off x="254552" y="3338075"/>
            <a:ext cx="2766075" cy="1384807"/>
          </a:xfrm>
          <a:prstGeom prst="rect">
            <a:avLst/>
          </a:prstGeom>
          <a:noFill/>
          <a:ln cap="flat" cmpd="sng" w="9525">
            <a:solidFill>
              <a:srgbClr val="EFEFEF"/>
            </a:solidFill>
            <a:prstDash val="solid"/>
            <a:round/>
            <a:headEnd len="sm" w="sm" type="none"/>
            <a:tailEnd len="sm" w="sm" type="none"/>
          </a:ln>
        </p:spPr>
      </p:pic>
      <p:pic>
        <p:nvPicPr>
          <p:cNvPr id="413" name="Google Shape;413;p82"/>
          <p:cNvPicPr preferRelativeResize="0"/>
          <p:nvPr/>
        </p:nvPicPr>
        <p:blipFill>
          <a:blip r:embed="rId13">
            <a:alphaModFix/>
          </a:blip>
          <a:stretch>
            <a:fillRect/>
          </a:stretch>
        </p:blipFill>
        <p:spPr>
          <a:xfrm>
            <a:off x="3110150" y="3356563"/>
            <a:ext cx="2849300" cy="1264492"/>
          </a:xfrm>
          <a:prstGeom prst="rect">
            <a:avLst/>
          </a:prstGeom>
          <a:noFill/>
          <a:ln>
            <a:noFill/>
          </a:ln>
        </p:spPr>
      </p:pic>
      <p:pic>
        <p:nvPicPr>
          <p:cNvPr id="414" name="Google Shape;414;p82"/>
          <p:cNvPicPr preferRelativeResize="0"/>
          <p:nvPr/>
        </p:nvPicPr>
        <p:blipFill>
          <a:blip r:embed="rId14">
            <a:alphaModFix/>
          </a:blip>
          <a:stretch>
            <a:fillRect/>
          </a:stretch>
        </p:blipFill>
        <p:spPr>
          <a:xfrm>
            <a:off x="5959449" y="3553250"/>
            <a:ext cx="1548675" cy="871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83"/>
          <p:cNvSpPr txBox="1"/>
          <p:nvPr/>
        </p:nvSpPr>
        <p:spPr>
          <a:xfrm>
            <a:off x="857400" y="1979400"/>
            <a:ext cx="7429200" cy="11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rgbClr val="441848"/>
                </a:solidFill>
                <a:latin typeface="Montserrat"/>
                <a:ea typeface="Montserrat"/>
                <a:cs typeface="Montserrat"/>
                <a:sym typeface="Montserrat"/>
              </a:rPr>
              <a:t>📜📝</a:t>
            </a:r>
            <a:r>
              <a:rPr b="1" lang="en" sz="3600">
                <a:solidFill>
                  <a:srgbClr val="441848"/>
                </a:solidFill>
                <a:latin typeface="Montserrat"/>
                <a:ea typeface="Montserrat"/>
                <a:cs typeface="Montserrat"/>
                <a:sym typeface="Montserrat"/>
              </a:rPr>
              <a:t>Conceptos Generales </a:t>
            </a:r>
            <a:r>
              <a:rPr b="1" lang="en" sz="2600">
                <a:solidFill>
                  <a:srgbClr val="441848"/>
                </a:solidFill>
                <a:latin typeface="Montserrat"/>
                <a:ea typeface="Montserrat"/>
                <a:cs typeface="Montserrat"/>
                <a:sym typeface="Montserrat"/>
              </a:rPr>
              <a:t>📑📘</a:t>
            </a:r>
            <a:endParaRPr>
              <a:solidFill>
                <a:srgbClr val="441848"/>
              </a:solidFill>
              <a:latin typeface="Montserrat"/>
              <a:ea typeface="Montserrat"/>
              <a:cs typeface="Montserrat"/>
              <a:sym typeface="Montserrat"/>
            </a:endParaRPr>
          </a:p>
        </p:txBody>
      </p:sp>
      <p:pic>
        <p:nvPicPr>
          <p:cNvPr id="420" name="Google Shape;420;p83"/>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66"/>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Deep Learning for NLP: Sequence Modeling. </a:t>
            </a:r>
            <a:endParaRPr b="1" sz="3600">
              <a:solidFill>
                <a:srgbClr val="441848"/>
              </a:solidFill>
              <a:latin typeface="Montserrat"/>
              <a:ea typeface="Montserrat"/>
              <a:cs typeface="Montserrat"/>
              <a:sym typeface="Montserrat"/>
            </a:endParaRPr>
          </a:p>
        </p:txBody>
      </p:sp>
      <p:pic>
        <p:nvPicPr>
          <p:cNvPr id="258" name="Google Shape;258;p66"/>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59" name="Google Shape;259;p66"/>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260" name="Google Shape;260;p66"/>
          <p:cNvPicPr preferRelativeResize="0"/>
          <p:nvPr/>
        </p:nvPicPr>
        <p:blipFill rotWithShape="1">
          <a:blip r:embed="rId5">
            <a:alphaModFix/>
          </a:blip>
          <a:srcRect b="0" l="0" r="0" t="0"/>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84"/>
          <p:cNvPicPr preferRelativeResize="0"/>
          <p:nvPr/>
        </p:nvPicPr>
        <p:blipFill rotWithShape="1">
          <a:blip r:embed="rId3">
            <a:alphaModFix/>
          </a:blip>
          <a:srcRect b="3453" l="2506" r="2553" t="3462"/>
          <a:stretch/>
        </p:blipFill>
        <p:spPr>
          <a:xfrm>
            <a:off x="1080988" y="151588"/>
            <a:ext cx="6208087" cy="4840324"/>
          </a:xfrm>
          <a:prstGeom prst="rect">
            <a:avLst/>
          </a:prstGeom>
          <a:noFill/>
          <a:ln cap="flat" cmpd="sng" w="9525">
            <a:solidFill>
              <a:srgbClr val="EFEFEF"/>
            </a:solidFill>
            <a:prstDash val="solid"/>
            <a:round/>
            <a:headEnd len="sm" w="sm" type="none"/>
            <a:tailEnd len="sm" w="sm" type="none"/>
          </a:ln>
        </p:spPr>
      </p:pic>
      <p:sp>
        <p:nvSpPr>
          <p:cNvPr id="426" name="Google Shape;426;p84"/>
          <p:cNvSpPr txBox="1"/>
          <p:nvPr/>
        </p:nvSpPr>
        <p:spPr>
          <a:xfrm>
            <a:off x="535250" y="233650"/>
            <a:ext cx="7606500" cy="5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1900">
                <a:solidFill>
                  <a:srgbClr val="441848"/>
                </a:solidFill>
                <a:latin typeface="Montserrat"/>
                <a:ea typeface="Montserrat"/>
                <a:cs typeface="Montserrat"/>
                <a:sym typeface="Montserrat"/>
              </a:rPr>
              <a:t>Una vistazo 👀</a:t>
            </a:r>
            <a:endParaRPr b="1" sz="1900">
              <a:solidFill>
                <a:srgbClr val="441848"/>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descr="Text Preprocessing Methods for Deep Learning | by Rahul Agarwal | Towards  Data Science" id="431" name="Google Shape;431;p85"/>
          <p:cNvPicPr preferRelativeResize="0"/>
          <p:nvPr/>
        </p:nvPicPr>
        <p:blipFill>
          <a:blip r:embed="rId3">
            <a:alphaModFix/>
          </a:blip>
          <a:stretch>
            <a:fillRect/>
          </a:stretch>
        </p:blipFill>
        <p:spPr>
          <a:xfrm>
            <a:off x="540937" y="1150100"/>
            <a:ext cx="8519326" cy="3540825"/>
          </a:xfrm>
          <a:prstGeom prst="rect">
            <a:avLst/>
          </a:prstGeom>
          <a:noFill/>
          <a:ln>
            <a:noFill/>
          </a:ln>
        </p:spPr>
      </p:pic>
      <p:sp>
        <p:nvSpPr>
          <p:cNvPr id="432" name="Google Shape;432;p85"/>
          <p:cNvSpPr txBox="1"/>
          <p:nvPr/>
        </p:nvSpPr>
        <p:spPr>
          <a:xfrm>
            <a:off x="535250" y="233650"/>
            <a:ext cx="7606500" cy="5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1900">
                <a:solidFill>
                  <a:srgbClr val="441848"/>
                </a:solidFill>
                <a:latin typeface="Montserrat"/>
                <a:ea typeface="Montserrat"/>
                <a:cs typeface="Montserrat"/>
                <a:sym typeface="Montserrat"/>
              </a:rPr>
              <a:t>Pasos globales </a:t>
            </a:r>
            <a:endParaRPr b="1" sz="1900">
              <a:solidFill>
                <a:srgbClr val="441848"/>
              </a:solidFill>
              <a:latin typeface="Montserrat"/>
              <a:ea typeface="Montserrat"/>
              <a:cs typeface="Montserrat"/>
              <a:sym typeface="Montserrat"/>
            </a:endParaRPr>
          </a:p>
        </p:txBody>
      </p:sp>
      <p:pic>
        <p:nvPicPr>
          <p:cNvPr id="433" name="Google Shape;433;p85"/>
          <p:cNvPicPr preferRelativeResize="0"/>
          <p:nvPr/>
        </p:nvPicPr>
        <p:blipFill>
          <a:blip r:embed="rId4">
            <a:alphaModFix/>
          </a:blip>
          <a:stretch>
            <a:fillRect/>
          </a:stretch>
        </p:blipFill>
        <p:spPr>
          <a:xfrm>
            <a:off x="6952626" y="997698"/>
            <a:ext cx="2000875" cy="700625"/>
          </a:xfrm>
          <a:prstGeom prst="rect">
            <a:avLst/>
          </a:prstGeom>
          <a:noFill/>
          <a:ln>
            <a:noFill/>
          </a:ln>
        </p:spPr>
      </p:pic>
      <p:pic>
        <p:nvPicPr>
          <p:cNvPr id="434" name="Google Shape;434;p85"/>
          <p:cNvPicPr preferRelativeResize="0"/>
          <p:nvPr/>
        </p:nvPicPr>
        <p:blipFill rotWithShape="1">
          <a:blip r:embed="rId5">
            <a:alphaModFix/>
          </a:blip>
          <a:srcRect b="24144" l="0" r="0" t="0"/>
          <a:stretch/>
        </p:blipFill>
        <p:spPr>
          <a:xfrm>
            <a:off x="78750" y="2950575"/>
            <a:ext cx="1369551" cy="572100"/>
          </a:xfrm>
          <a:prstGeom prst="rect">
            <a:avLst/>
          </a:prstGeom>
          <a:noFill/>
          <a:ln>
            <a:noFill/>
          </a:ln>
        </p:spPr>
      </p:pic>
      <p:pic>
        <p:nvPicPr>
          <p:cNvPr id="435" name="Google Shape;435;p85"/>
          <p:cNvPicPr preferRelativeResize="0"/>
          <p:nvPr/>
        </p:nvPicPr>
        <p:blipFill rotWithShape="1">
          <a:blip r:embed="rId6">
            <a:alphaModFix/>
          </a:blip>
          <a:srcRect b="30723" l="0" r="0" t="0"/>
          <a:stretch/>
        </p:blipFill>
        <p:spPr>
          <a:xfrm>
            <a:off x="7118400" y="3559875"/>
            <a:ext cx="1779999" cy="78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6"/>
          <p:cNvSpPr txBox="1"/>
          <p:nvPr/>
        </p:nvSpPr>
        <p:spPr>
          <a:xfrm>
            <a:off x="535250" y="263000"/>
            <a:ext cx="7606500" cy="7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Corpora, Tokens y Vocabulario.</a:t>
            </a:r>
            <a:endParaRPr b="1" sz="3000">
              <a:solidFill>
                <a:srgbClr val="441848"/>
              </a:solidFill>
              <a:latin typeface="Montserrat"/>
              <a:ea typeface="Montserrat"/>
              <a:cs typeface="Montserrat"/>
              <a:sym typeface="Montserrat"/>
            </a:endParaRPr>
          </a:p>
        </p:txBody>
      </p:sp>
      <p:pic>
        <p:nvPicPr>
          <p:cNvPr id="441" name="Google Shape;441;p86"/>
          <p:cNvPicPr preferRelativeResize="0"/>
          <p:nvPr/>
        </p:nvPicPr>
        <p:blipFill>
          <a:blip r:embed="rId3">
            <a:alphaModFix/>
          </a:blip>
          <a:stretch>
            <a:fillRect/>
          </a:stretch>
        </p:blipFill>
        <p:spPr>
          <a:xfrm>
            <a:off x="2515050" y="1203500"/>
            <a:ext cx="4112249" cy="2908110"/>
          </a:xfrm>
          <a:prstGeom prst="rect">
            <a:avLst/>
          </a:prstGeom>
          <a:noFill/>
          <a:ln>
            <a:noFill/>
          </a:ln>
        </p:spPr>
      </p:pic>
      <p:sp>
        <p:nvSpPr>
          <p:cNvPr id="442" name="Google Shape;442;p86"/>
          <p:cNvSpPr txBox="1"/>
          <p:nvPr/>
        </p:nvSpPr>
        <p:spPr>
          <a:xfrm>
            <a:off x="2515050" y="4111600"/>
            <a:ext cx="4113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4C1130"/>
                </a:solidFill>
              </a:rPr>
              <a:t>https://learning.oreilly.com/api/v2/epubs/urn:orm:book:9781491978221/files/assets/nlpp_0201.png</a:t>
            </a:r>
            <a:endParaRPr sz="700">
              <a:solidFill>
                <a:srgbClr val="4C113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87"/>
          <p:cNvPicPr preferRelativeResize="0"/>
          <p:nvPr/>
        </p:nvPicPr>
        <p:blipFill>
          <a:blip r:embed="rId3">
            <a:alphaModFix/>
          </a:blip>
          <a:stretch>
            <a:fillRect/>
          </a:stretch>
        </p:blipFill>
        <p:spPr>
          <a:xfrm>
            <a:off x="2728246" y="1051100"/>
            <a:ext cx="3220500" cy="3667625"/>
          </a:xfrm>
          <a:prstGeom prst="rect">
            <a:avLst/>
          </a:prstGeom>
          <a:noFill/>
          <a:ln cap="flat" cmpd="sng" w="9525">
            <a:solidFill>
              <a:srgbClr val="EFEFEF"/>
            </a:solidFill>
            <a:prstDash val="solid"/>
            <a:round/>
            <a:headEnd len="sm" w="sm" type="none"/>
            <a:tailEnd len="sm" w="sm" type="none"/>
          </a:ln>
        </p:spPr>
      </p:pic>
      <p:grpSp>
        <p:nvGrpSpPr>
          <p:cNvPr id="448" name="Google Shape;448;p87"/>
          <p:cNvGrpSpPr/>
          <p:nvPr/>
        </p:nvGrpSpPr>
        <p:grpSpPr>
          <a:xfrm>
            <a:off x="2463659" y="909876"/>
            <a:ext cx="3834333" cy="3667674"/>
            <a:chOff x="1224814" y="1454611"/>
            <a:chExt cx="2309283" cy="2630100"/>
          </a:xfrm>
        </p:grpSpPr>
        <p:cxnSp>
          <p:nvCxnSpPr>
            <p:cNvPr id="449" name="Google Shape;449;p87"/>
            <p:cNvCxnSpPr/>
            <p:nvPr/>
          </p:nvCxnSpPr>
          <p:spPr>
            <a:xfrm>
              <a:off x="1455097" y="1454611"/>
              <a:ext cx="2079000" cy="2630100"/>
            </a:xfrm>
            <a:prstGeom prst="straightConnector1">
              <a:avLst/>
            </a:prstGeom>
            <a:noFill/>
            <a:ln cap="flat" cmpd="sng" w="9525">
              <a:solidFill>
                <a:schemeClr val="dk2"/>
              </a:solidFill>
              <a:prstDash val="solid"/>
              <a:round/>
              <a:headEnd len="med" w="med" type="none"/>
              <a:tailEnd len="med" w="med" type="none"/>
            </a:ln>
          </p:spPr>
        </p:cxnSp>
        <p:cxnSp>
          <p:nvCxnSpPr>
            <p:cNvPr id="450" name="Google Shape;450;p87"/>
            <p:cNvCxnSpPr/>
            <p:nvPr/>
          </p:nvCxnSpPr>
          <p:spPr>
            <a:xfrm flipH="1" rot="10800000">
              <a:off x="1224814" y="1621269"/>
              <a:ext cx="2062500" cy="2171100"/>
            </a:xfrm>
            <a:prstGeom prst="straightConnector1">
              <a:avLst/>
            </a:prstGeom>
            <a:noFill/>
            <a:ln cap="flat" cmpd="sng" w="9525">
              <a:solidFill>
                <a:schemeClr val="dk2"/>
              </a:solidFill>
              <a:prstDash val="solid"/>
              <a:round/>
              <a:headEnd len="med" w="med" type="none"/>
              <a:tailEnd len="med" w="med" type="none"/>
            </a:ln>
          </p:spPr>
        </p:cxnSp>
      </p:grpSp>
      <p:pic>
        <p:nvPicPr>
          <p:cNvPr id="451" name="Google Shape;451;p87"/>
          <p:cNvPicPr preferRelativeResize="0"/>
          <p:nvPr/>
        </p:nvPicPr>
        <p:blipFill>
          <a:blip r:embed="rId4">
            <a:alphaModFix/>
          </a:blip>
          <a:stretch>
            <a:fillRect/>
          </a:stretch>
        </p:blipFill>
        <p:spPr>
          <a:xfrm>
            <a:off x="2270525" y="1051100"/>
            <a:ext cx="4441280" cy="3931625"/>
          </a:xfrm>
          <a:prstGeom prst="rect">
            <a:avLst/>
          </a:prstGeom>
          <a:noFill/>
          <a:ln cap="flat" cmpd="sng" w="9525">
            <a:solidFill>
              <a:srgbClr val="F3F3F3"/>
            </a:solidFill>
            <a:prstDash val="solid"/>
            <a:round/>
            <a:headEnd len="sm" w="sm" type="none"/>
            <a:tailEnd len="sm" w="sm" type="none"/>
          </a:ln>
        </p:spPr>
      </p:pic>
      <p:sp>
        <p:nvSpPr>
          <p:cNvPr id="452" name="Google Shape;452;p87"/>
          <p:cNvSpPr txBox="1"/>
          <p:nvPr/>
        </p:nvSpPr>
        <p:spPr>
          <a:xfrm>
            <a:off x="535250" y="263000"/>
            <a:ext cx="7606500" cy="78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Tokenizando </a:t>
            </a:r>
            <a:endParaRPr b="1" sz="3000">
              <a:solidFill>
                <a:srgbClr val="441848"/>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600">
                <a:solidFill>
                  <a:srgbClr val="441848"/>
                </a:solidFill>
                <a:latin typeface="Montserrat"/>
                <a:ea typeface="Montserrat"/>
                <a:cs typeface="Montserrat"/>
                <a:sym typeface="Montserrat"/>
              </a:rPr>
              <a:t>(preprocessing)</a:t>
            </a:r>
            <a:endParaRPr sz="1600">
              <a:solidFill>
                <a:srgbClr val="441848"/>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88"/>
          <p:cNvPicPr preferRelativeResize="0"/>
          <p:nvPr/>
        </p:nvPicPr>
        <p:blipFill rotWithShape="1">
          <a:blip r:embed="rId3">
            <a:alphaModFix/>
          </a:blip>
          <a:srcRect b="16162" l="4203" r="1979" t="18457"/>
          <a:stretch/>
        </p:blipFill>
        <p:spPr>
          <a:xfrm>
            <a:off x="1644950" y="1032475"/>
            <a:ext cx="5854099" cy="2294851"/>
          </a:xfrm>
          <a:prstGeom prst="rect">
            <a:avLst/>
          </a:prstGeom>
          <a:noFill/>
          <a:ln>
            <a:noFill/>
          </a:ln>
        </p:spPr>
      </p:pic>
      <p:sp>
        <p:nvSpPr>
          <p:cNvPr id="458" name="Google Shape;458;p88"/>
          <p:cNvSpPr txBox="1"/>
          <p:nvPr/>
        </p:nvSpPr>
        <p:spPr>
          <a:xfrm>
            <a:off x="535250" y="263000"/>
            <a:ext cx="7606500" cy="78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Tokenizando </a:t>
            </a:r>
            <a:endParaRPr b="1" sz="3000">
              <a:solidFill>
                <a:srgbClr val="441848"/>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600">
                <a:solidFill>
                  <a:srgbClr val="441848"/>
                </a:solidFill>
                <a:latin typeface="Montserrat"/>
                <a:ea typeface="Montserrat"/>
                <a:cs typeface="Montserrat"/>
                <a:sym typeface="Montserrat"/>
              </a:rPr>
              <a:t>(preprocessing )</a:t>
            </a:r>
            <a:endParaRPr sz="1600">
              <a:solidFill>
                <a:srgbClr val="441848"/>
              </a:solidFill>
              <a:latin typeface="Montserrat"/>
              <a:ea typeface="Montserrat"/>
              <a:cs typeface="Montserrat"/>
              <a:sym typeface="Montserrat"/>
            </a:endParaRPr>
          </a:p>
        </p:txBody>
      </p:sp>
      <p:pic>
        <p:nvPicPr>
          <p:cNvPr id="459" name="Google Shape;459;p88"/>
          <p:cNvPicPr preferRelativeResize="0"/>
          <p:nvPr/>
        </p:nvPicPr>
        <p:blipFill>
          <a:blip r:embed="rId4">
            <a:alphaModFix/>
          </a:blip>
          <a:stretch>
            <a:fillRect/>
          </a:stretch>
        </p:blipFill>
        <p:spPr>
          <a:xfrm>
            <a:off x="2274638" y="3504025"/>
            <a:ext cx="4594725" cy="1143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89"/>
          <p:cNvSpPr txBox="1"/>
          <p:nvPr/>
        </p:nvSpPr>
        <p:spPr>
          <a:xfrm>
            <a:off x="535250" y="263000"/>
            <a:ext cx="7606500" cy="7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Tokenizando </a:t>
            </a:r>
            <a:r>
              <a:rPr b="1" lang="en" sz="1500">
                <a:solidFill>
                  <a:srgbClr val="441848"/>
                </a:solidFill>
                <a:latin typeface="Montserrat"/>
                <a:ea typeface="Montserrat"/>
                <a:cs typeface="Montserrat"/>
                <a:sym typeface="Montserrat"/>
              </a:rPr>
              <a:t>🙃?</a:t>
            </a:r>
            <a:endParaRPr b="1" sz="1500">
              <a:solidFill>
                <a:srgbClr val="441848"/>
              </a:solidFill>
              <a:latin typeface="Montserrat"/>
              <a:ea typeface="Montserrat"/>
              <a:cs typeface="Montserrat"/>
              <a:sym typeface="Montserrat"/>
            </a:endParaRPr>
          </a:p>
        </p:txBody>
      </p:sp>
      <p:pic>
        <p:nvPicPr>
          <p:cNvPr id="465" name="Google Shape;465;p89"/>
          <p:cNvPicPr preferRelativeResize="0"/>
          <p:nvPr/>
        </p:nvPicPr>
        <p:blipFill>
          <a:blip r:embed="rId3">
            <a:alphaModFix/>
          </a:blip>
          <a:stretch>
            <a:fillRect/>
          </a:stretch>
        </p:blipFill>
        <p:spPr>
          <a:xfrm>
            <a:off x="4877185" y="2551025"/>
            <a:ext cx="3052061" cy="1765950"/>
          </a:xfrm>
          <a:prstGeom prst="rect">
            <a:avLst/>
          </a:prstGeom>
          <a:noFill/>
          <a:ln>
            <a:noFill/>
          </a:ln>
        </p:spPr>
      </p:pic>
      <p:pic>
        <p:nvPicPr>
          <p:cNvPr id="466" name="Google Shape;466;p89"/>
          <p:cNvPicPr preferRelativeResize="0"/>
          <p:nvPr/>
        </p:nvPicPr>
        <p:blipFill rotWithShape="1">
          <a:blip r:embed="rId4">
            <a:alphaModFix/>
          </a:blip>
          <a:srcRect b="2877" l="0" r="0" t="6632"/>
          <a:stretch/>
        </p:blipFill>
        <p:spPr>
          <a:xfrm>
            <a:off x="1189485" y="2551025"/>
            <a:ext cx="3371650" cy="1765950"/>
          </a:xfrm>
          <a:prstGeom prst="rect">
            <a:avLst/>
          </a:prstGeom>
          <a:noFill/>
          <a:ln>
            <a:noFill/>
          </a:ln>
        </p:spPr>
      </p:pic>
      <p:pic>
        <p:nvPicPr>
          <p:cNvPr id="467" name="Google Shape;467;p89"/>
          <p:cNvPicPr preferRelativeResize="0"/>
          <p:nvPr/>
        </p:nvPicPr>
        <p:blipFill>
          <a:blip r:embed="rId5">
            <a:alphaModFix/>
          </a:blip>
          <a:stretch>
            <a:fillRect/>
          </a:stretch>
        </p:blipFill>
        <p:spPr>
          <a:xfrm>
            <a:off x="1037091" y="1168525"/>
            <a:ext cx="7069820" cy="1173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90"/>
          <p:cNvSpPr txBox="1"/>
          <p:nvPr/>
        </p:nvSpPr>
        <p:spPr>
          <a:xfrm>
            <a:off x="535250" y="263000"/>
            <a:ext cx="7606500" cy="7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2600">
                <a:solidFill>
                  <a:srgbClr val="441848"/>
                </a:solidFill>
                <a:latin typeface="Montserrat"/>
                <a:ea typeface="Montserrat"/>
                <a:cs typeface="Montserrat"/>
                <a:sym typeface="Montserrat"/>
              </a:rPr>
              <a:t>Padding</a:t>
            </a:r>
            <a:endParaRPr b="1" sz="2600">
              <a:solidFill>
                <a:srgbClr val="441848"/>
              </a:solidFill>
              <a:latin typeface="Montserrat"/>
              <a:ea typeface="Montserrat"/>
              <a:cs typeface="Montserrat"/>
              <a:sym typeface="Montserrat"/>
            </a:endParaRPr>
          </a:p>
        </p:txBody>
      </p:sp>
      <p:pic>
        <p:nvPicPr>
          <p:cNvPr id="473" name="Google Shape;473;p90"/>
          <p:cNvPicPr preferRelativeResize="0"/>
          <p:nvPr/>
        </p:nvPicPr>
        <p:blipFill>
          <a:blip r:embed="rId3">
            <a:alphaModFix/>
          </a:blip>
          <a:stretch>
            <a:fillRect/>
          </a:stretch>
        </p:blipFill>
        <p:spPr>
          <a:xfrm>
            <a:off x="1054999" y="1051100"/>
            <a:ext cx="7645699" cy="333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91"/>
          <p:cNvSpPr txBox="1"/>
          <p:nvPr/>
        </p:nvSpPr>
        <p:spPr>
          <a:xfrm>
            <a:off x="535250" y="263000"/>
            <a:ext cx="7606500" cy="78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Lemmas y Stems</a:t>
            </a:r>
            <a:endParaRPr b="1" sz="3400">
              <a:solidFill>
                <a:srgbClr val="441848"/>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600">
                <a:solidFill>
                  <a:srgbClr val="441848"/>
                </a:solidFill>
                <a:latin typeface="Montserrat"/>
                <a:ea typeface="Montserrat"/>
                <a:cs typeface="Montserrat"/>
                <a:sym typeface="Montserrat"/>
              </a:rPr>
              <a:t>(preprocessing )</a:t>
            </a:r>
            <a:endParaRPr b="1" sz="2600">
              <a:solidFill>
                <a:srgbClr val="441848"/>
              </a:solidFill>
              <a:latin typeface="Montserrat"/>
              <a:ea typeface="Montserrat"/>
              <a:cs typeface="Montserrat"/>
              <a:sym typeface="Montserrat"/>
            </a:endParaRPr>
          </a:p>
        </p:txBody>
      </p:sp>
      <p:pic>
        <p:nvPicPr>
          <p:cNvPr descr="Converting a Word to a Vector | Baeldung on Computer Science" id="479" name="Google Shape;479;p91"/>
          <p:cNvPicPr preferRelativeResize="0"/>
          <p:nvPr/>
        </p:nvPicPr>
        <p:blipFill>
          <a:blip r:embed="rId3">
            <a:alphaModFix/>
          </a:blip>
          <a:stretch>
            <a:fillRect/>
          </a:stretch>
        </p:blipFill>
        <p:spPr>
          <a:xfrm>
            <a:off x="2284025" y="3005803"/>
            <a:ext cx="4453175" cy="1416048"/>
          </a:xfrm>
          <a:prstGeom prst="rect">
            <a:avLst/>
          </a:prstGeom>
          <a:noFill/>
          <a:ln>
            <a:noFill/>
          </a:ln>
        </p:spPr>
      </p:pic>
      <p:pic>
        <p:nvPicPr>
          <p:cNvPr descr="What is difference between stemming and lemmatization? - Quora" id="480" name="Google Shape;480;p91"/>
          <p:cNvPicPr preferRelativeResize="0"/>
          <p:nvPr/>
        </p:nvPicPr>
        <p:blipFill>
          <a:blip r:embed="rId4">
            <a:alphaModFix/>
          </a:blip>
          <a:stretch>
            <a:fillRect/>
          </a:stretch>
        </p:blipFill>
        <p:spPr>
          <a:xfrm>
            <a:off x="2345413" y="1163200"/>
            <a:ext cx="4453175" cy="1406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92"/>
          <p:cNvSpPr txBox="1"/>
          <p:nvPr/>
        </p:nvSpPr>
        <p:spPr>
          <a:xfrm>
            <a:off x="535250" y="263000"/>
            <a:ext cx="7606500" cy="94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Bag-of-words</a:t>
            </a:r>
            <a:endParaRPr b="1" sz="2000">
              <a:solidFill>
                <a:srgbClr val="441848"/>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600">
                <a:solidFill>
                  <a:srgbClr val="441848"/>
                </a:solidFill>
                <a:latin typeface="Montserrat"/>
                <a:ea typeface="Montserrat"/>
                <a:cs typeface="Montserrat"/>
                <a:sym typeface="Montserrat"/>
              </a:rPr>
              <a:t>(Feature engineering)</a:t>
            </a:r>
            <a:r>
              <a:rPr b="1" lang="en" sz="2600">
                <a:solidFill>
                  <a:srgbClr val="441848"/>
                </a:solidFill>
                <a:latin typeface="Montserrat"/>
                <a:ea typeface="Montserrat"/>
                <a:cs typeface="Montserrat"/>
                <a:sym typeface="Montserrat"/>
              </a:rPr>
              <a:t> </a:t>
            </a:r>
            <a:endParaRPr b="1" sz="2600">
              <a:solidFill>
                <a:srgbClr val="441848"/>
              </a:solidFill>
              <a:latin typeface="Montserrat"/>
              <a:ea typeface="Montserrat"/>
              <a:cs typeface="Montserrat"/>
              <a:sym typeface="Montserrat"/>
            </a:endParaRPr>
          </a:p>
        </p:txBody>
      </p:sp>
      <p:pic>
        <p:nvPicPr>
          <p:cNvPr id="486" name="Google Shape;486;p92"/>
          <p:cNvPicPr preferRelativeResize="0"/>
          <p:nvPr/>
        </p:nvPicPr>
        <p:blipFill>
          <a:blip r:embed="rId3">
            <a:alphaModFix/>
          </a:blip>
          <a:stretch>
            <a:fillRect/>
          </a:stretch>
        </p:blipFill>
        <p:spPr>
          <a:xfrm>
            <a:off x="4759725" y="1491950"/>
            <a:ext cx="4384275" cy="2465483"/>
          </a:xfrm>
          <a:prstGeom prst="rect">
            <a:avLst/>
          </a:prstGeom>
          <a:noFill/>
          <a:ln>
            <a:noFill/>
          </a:ln>
        </p:spPr>
      </p:pic>
      <p:pic>
        <p:nvPicPr>
          <p:cNvPr descr="Bag Of Words Example" id="487" name="Google Shape;487;p92" title="Bag Of Words Example"/>
          <p:cNvPicPr preferRelativeResize="0"/>
          <p:nvPr/>
        </p:nvPicPr>
        <p:blipFill>
          <a:blip r:embed="rId4">
            <a:alphaModFix/>
          </a:blip>
          <a:stretch>
            <a:fillRect/>
          </a:stretch>
        </p:blipFill>
        <p:spPr>
          <a:xfrm>
            <a:off x="68701" y="1491950"/>
            <a:ext cx="4691025" cy="2810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93"/>
          <p:cNvSpPr txBox="1"/>
          <p:nvPr/>
        </p:nvSpPr>
        <p:spPr>
          <a:xfrm>
            <a:off x="535250" y="263000"/>
            <a:ext cx="7606500" cy="78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N-gramas: </a:t>
            </a:r>
            <a:r>
              <a:rPr lang="en" sz="2000">
                <a:solidFill>
                  <a:srgbClr val="441848"/>
                </a:solidFill>
                <a:latin typeface="Montserrat"/>
                <a:ea typeface="Montserrat"/>
                <a:cs typeface="Montserrat"/>
                <a:sym typeface="Montserrat"/>
              </a:rPr>
              <a:t>Unigrams, Bigrams, Trigrams, …</a:t>
            </a:r>
            <a:endParaRPr b="1" sz="3000">
              <a:solidFill>
                <a:srgbClr val="441848"/>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600">
                <a:solidFill>
                  <a:srgbClr val="441848"/>
                </a:solidFill>
                <a:latin typeface="Montserrat"/>
                <a:ea typeface="Montserrat"/>
                <a:cs typeface="Montserrat"/>
                <a:sym typeface="Montserrat"/>
              </a:rPr>
              <a:t>(Feature engineering)</a:t>
            </a:r>
            <a:endParaRPr sz="2000">
              <a:solidFill>
                <a:srgbClr val="441848"/>
              </a:solidFill>
              <a:latin typeface="Montserrat"/>
              <a:ea typeface="Montserrat"/>
              <a:cs typeface="Montserrat"/>
              <a:sym typeface="Montserrat"/>
            </a:endParaRPr>
          </a:p>
        </p:txBody>
      </p:sp>
      <p:pic>
        <p:nvPicPr>
          <p:cNvPr id="493" name="Google Shape;493;p93"/>
          <p:cNvPicPr preferRelativeResize="0"/>
          <p:nvPr/>
        </p:nvPicPr>
        <p:blipFill>
          <a:blip r:embed="rId3">
            <a:alphaModFix/>
          </a:blip>
          <a:stretch>
            <a:fillRect/>
          </a:stretch>
        </p:blipFill>
        <p:spPr>
          <a:xfrm>
            <a:off x="1262063" y="1438275"/>
            <a:ext cx="6619875" cy="2724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67"/>
          <p:cNvSpPr txBox="1"/>
          <p:nvPr/>
        </p:nvSpPr>
        <p:spPr>
          <a:xfrm>
            <a:off x="1500000" y="1836450"/>
            <a:ext cx="6144000" cy="130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E8E7E3"/>
                </a:solidFill>
                <a:latin typeface="Arial"/>
                <a:ea typeface="Arial"/>
                <a:cs typeface="Arial"/>
                <a:sym typeface="Arial"/>
              </a:rPr>
              <a:t>🐱‍💻</a:t>
            </a:r>
            <a:r>
              <a:rPr b="1" i="0" lang="en" sz="3600" u="none" cap="none" strike="noStrike">
                <a:solidFill>
                  <a:srgbClr val="441848"/>
                </a:solidFill>
                <a:latin typeface="Montserrat"/>
                <a:ea typeface="Montserrat"/>
                <a:cs typeface="Montserrat"/>
                <a:sym typeface="Montserrat"/>
              </a:rPr>
              <a:t>Objetivos de aprendizaje</a:t>
            </a:r>
            <a:r>
              <a:rPr b="0" i="0" lang="en" sz="2100" u="none" cap="none" strike="noStrike">
                <a:solidFill>
                  <a:srgbClr val="E8E7E3"/>
                </a:solidFill>
                <a:latin typeface="Arial"/>
                <a:ea typeface="Arial"/>
                <a:cs typeface="Arial"/>
                <a:sym typeface="Arial"/>
              </a:rPr>
              <a:t>🐱‍💻</a:t>
            </a:r>
            <a:endParaRPr b="1" i="0" sz="3600" u="none" cap="none" strike="noStrike">
              <a:solidFill>
                <a:srgbClr val="441848"/>
              </a:solidFill>
              <a:latin typeface="Montserrat"/>
              <a:ea typeface="Montserrat"/>
              <a:cs typeface="Montserrat"/>
              <a:sym typeface="Montserrat"/>
            </a:endParaRPr>
          </a:p>
        </p:txBody>
      </p:sp>
      <p:pic>
        <p:nvPicPr>
          <p:cNvPr id="266" name="Google Shape;266;p67"/>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67" name="Google Shape;267;p67"/>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94"/>
          <p:cNvSpPr txBox="1"/>
          <p:nvPr/>
        </p:nvSpPr>
        <p:spPr>
          <a:xfrm>
            <a:off x="339100" y="364400"/>
            <a:ext cx="5077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Stop-Words</a:t>
            </a:r>
            <a:endParaRPr b="1" sz="3400">
              <a:solidFill>
                <a:srgbClr val="441848"/>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600">
                <a:solidFill>
                  <a:srgbClr val="441848"/>
                </a:solidFill>
                <a:latin typeface="Montserrat"/>
                <a:ea typeface="Montserrat"/>
                <a:cs typeface="Montserrat"/>
                <a:sym typeface="Montserrat"/>
              </a:rPr>
              <a:t>(preprocessing )</a:t>
            </a:r>
            <a:endParaRPr b="1" sz="2600">
              <a:solidFill>
                <a:srgbClr val="441848"/>
              </a:solidFill>
              <a:latin typeface="Montserrat"/>
              <a:ea typeface="Montserrat"/>
              <a:cs typeface="Montserrat"/>
              <a:sym typeface="Montserrat"/>
            </a:endParaRPr>
          </a:p>
        </p:txBody>
      </p:sp>
      <p:pic>
        <p:nvPicPr>
          <p:cNvPr descr="Remove Stop Words From a Block of Text - Introduction to Natural Language  Processing - OpenClassrooms" id="499" name="Google Shape;499;p94"/>
          <p:cNvPicPr preferRelativeResize="0"/>
          <p:nvPr/>
        </p:nvPicPr>
        <p:blipFill>
          <a:blip r:embed="rId3">
            <a:alphaModFix/>
          </a:blip>
          <a:stretch>
            <a:fillRect/>
          </a:stretch>
        </p:blipFill>
        <p:spPr>
          <a:xfrm>
            <a:off x="532100" y="1546900"/>
            <a:ext cx="8079800" cy="2318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95"/>
          <p:cNvSpPr txBox="1"/>
          <p:nvPr/>
        </p:nvSpPr>
        <p:spPr>
          <a:xfrm>
            <a:off x="986825" y="2065500"/>
            <a:ext cx="7429200" cy="10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rgbClr val="441848"/>
                </a:solidFill>
                <a:latin typeface="Montserrat"/>
                <a:ea typeface="Montserrat"/>
                <a:cs typeface="Montserrat"/>
                <a:sym typeface="Montserrat"/>
              </a:rPr>
              <a:t>😮</a:t>
            </a:r>
            <a:r>
              <a:rPr b="1" lang="en" sz="3600">
                <a:solidFill>
                  <a:srgbClr val="441848"/>
                </a:solidFill>
                <a:latin typeface="Montserrat"/>
                <a:ea typeface="Montserrat"/>
                <a:cs typeface="Montserrat"/>
                <a:sym typeface="Montserrat"/>
              </a:rPr>
              <a:t>¿Cómo lo hace?</a:t>
            </a:r>
            <a:r>
              <a:rPr b="1" lang="en" sz="2600">
                <a:solidFill>
                  <a:srgbClr val="441848"/>
                </a:solidFill>
                <a:latin typeface="Montserrat"/>
                <a:ea typeface="Montserrat"/>
                <a:cs typeface="Montserrat"/>
                <a:sym typeface="Montserrat"/>
              </a:rPr>
              <a:t>🤯</a:t>
            </a:r>
            <a:endParaRPr>
              <a:solidFill>
                <a:srgbClr val="441848"/>
              </a:solidFill>
              <a:latin typeface="Montserrat"/>
              <a:ea typeface="Montserrat"/>
              <a:cs typeface="Montserrat"/>
              <a:sym typeface="Montserrat"/>
            </a:endParaRPr>
          </a:p>
        </p:txBody>
      </p:sp>
      <p:pic>
        <p:nvPicPr>
          <p:cNvPr id="505" name="Google Shape;505;p95"/>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96"/>
          <p:cNvSpPr txBox="1"/>
          <p:nvPr/>
        </p:nvSpPr>
        <p:spPr>
          <a:xfrm>
            <a:off x="160875" y="71050"/>
            <a:ext cx="6144000" cy="8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Embedding</a:t>
            </a:r>
            <a:endParaRPr b="1" sz="3600">
              <a:solidFill>
                <a:srgbClr val="44184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600"/>
              <a:buFont typeface="Arial"/>
              <a:buNone/>
            </a:pPr>
            <a:r>
              <a:rPr lang="en" sz="2300">
                <a:solidFill>
                  <a:srgbClr val="441848"/>
                </a:solidFill>
                <a:latin typeface="Montserrat"/>
                <a:ea typeface="Montserrat"/>
                <a:cs typeface="Montserrat"/>
                <a:sym typeface="Montserrat"/>
              </a:rPr>
              <a:t>(incrustaciones)</a:t>
            </a:r>
            <a:endParaRPr sz="2300">
              <a:solidFill>
                <a:srgbClr val="441848"/>
              </a:solidFill>
              <a:latin typeface="Montserrat"/>
              <a:ea typeface="Montserrat"/>
              <a:cs typeface="Montserrat"/>
              <a:sym typeface="Montserrat"/>
            </a:endParaRPr>
          </a:p>
        </p:txBody>
      </p:sp>
      <p:pic>
        <p:nvPicPr>
          <p:cNvPr descr="Natural Language Processing: ¿cómo es la técnica Word Embeddings?" id="511" name="Google Shape;511;p96"/>
          <p:cNvPicPr preferRelativeResize="0"/>
          <p:nvPr/>
        </p:nvPicPr>
        <p:blipFill>
          <a:blip r:embed="rId3">
            <a:alphaModFix/>
          </a:blip>
          <a:stretch>
            <a:fillRect/>
          </a:stretch>
        </p:blipFill>
        <p:spPr>
          <a:xfrm>
            <a:off x="853450" y="1127200"/>
            <a:ext cx="7043201" cy="2465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descr="Word Embedding: Basics. Create a vector from a word | by Hariom Gautam |  Medium" id="516" name="Google Shape;516;p97"/>
          <p:cNvPicPr preferRelativeResize="0"/>
          <p:nvPr/>
        </p:nvPicPr>
        <p:blipFill>
          <a:blip r:embed="rId3">
            <a:alphaModFix/>
          </a:blip>
          <a:stretch>
            <a:fillRect/>
          </a:stretch>
        </p:blipFill>
        <p:spPr>
          <a:xfrm>
            <a:off x="287850" y="1007128"/>
            <a:ext cx="4499574" cy="3360675"/>
          </a:xfrm>
          <a:prstGeom prst="rect">
            <a:avLst/>
          </a:prstGeom>
          <a:noFill/>
          <a:ln>
            <a:noFill/>
          </a:ln>
        </p:spPr>
      </p:pic>
      <p:sp>
        <p:nvSpPr>
          <p:cNvPr id="517" name="Google Shape;517;p97"/>
          <p:cNvSpPr txBox="1"/>
          <p:nvPr/>
        </p:nvSpPr>
        <p:spPr>
          <a:xfrm>
            <a:off x="160875" y="71050"/>
            <a:ext cx="6144000" cy="8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Embedding</a:t>
            </a:r>
            <a:endParaRPr b="1" sz="3600">
              <a:solidFill>
                <a:srgbClr val="44184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600"/>
              <a:buFont typeface="Arial"/>
              <a:buNone/>
            </a:pPr>
            <a:r>
              <a:t/>
            </a:r>
            <a:endParaRPr sz="2300">
              <a:solidFill>
                <a:srgbClr val="441848"/>
              </a:solidFill>
              <a:latin typeface="Montserrat"/>
              <a:ea typeface="Montserrat"/>
              <a:cs typeface="Montserrat"/>
              <a:sym typeface="Montserrat"/>
            </a:endParaRPr>
          </a:p>
        </p:txBody>
      </p:sp>
      <p:pic>
        <p:nvPicPr>
          <p:cNvPr id="518" name="Google Shape;518;p97"/>
          <p:cNvPicPr preferRelativeResize="0"/>
          <p:nvPr/>
        </p:nvPicPr>
        <p:blipFill>
          <a:blip r:embed="rId4">
            <a:alphaModFix/>
          </a:blip>
          <a:stretch>
            <a:fillRect/>
          </a:stretch>
        </p:blipFill>
        <p:spPr>
          <a:xfrm>
            <a:off x="5115650" y="1389955"/>
            <a:ext cx="3688949" cy="2363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descr="Kirk Borne on Twitter: &amp;quot;Word Embeddings - A Natural Language Processing  Crash Course: https://t.co/HrFVZS6ryb #BigData #DataScience #NLProc #ML by  @DataScienceInc… https://t.co/h7iPGJ2Zkq&amp;quot;" id="523" name="Google Shape;523;p98"/>
          <p:cNvPicPr preferRelativeResize="0"/>
          <p:nvPr/>
        </p:nvPicPr>
        <p:blipFill>
          <a:blip r:embed="rId3">
            <a:alphaModFix/>
          </a:blip>
          <a:stretch>
            <a:fillRect/>
          </a:stretch>
        </p:blipFill>
        <p:spPr>
          <a:xfrm>
            <a:off x="710450" y="1013150"/>
            <a:ext cx="7723099" cy="3789150"/>
          </a:xfrm>
          <a:prstGeom prst="rect">
            <a:avLst/>
          </a:prstGeom>
          <a:noFill/>
          <a:ln>
            <a:noFill/>
          </a:ln>
        </p:spPr>
      </p:pic>
      <p:sp>
        <p:nvSpPr>
          <p:cNvPr id="524" name="Google Shape;524;p98"/>
          <p:cNvSpPr txBox="1"/>
          <p:nvPr/>
        </p:nvSpPr>
        <p:spPr>
          <a:xfrm>
            <a:off x="160875" y="71050"/>
            <a:ext cx="6144000" cy="8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Mini red neuronal</a:t>
            </a:r>
            <a:endParaRPr b="1" sz="3600">
              <a:solidFill>
                <a:srgbClr val="44184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600"/>
              <a:buFont typeface="Arial"/>
              <a:buNone/>
            </a:pPr>
            <a:r>
              <a:rPr lang="en" sz="2300">
                <a:solidFill>
                  <a:srgbClr val="441848"/>
                </a:solidFill>
                <a:latin typeface="Montserrat"/>
                <a:ea typeface="Montserrat"/>
                <a:cs typeface="Montserrat"/>
                <a:sym typeface="Montserrat"/>
              </a:rPr>
              <a:t>(resumen)</a:t>
            </a:r>
            <a:endParaRPr sz="2300">
              <a:solidFill>
                <a:srgbClr val="441848"/>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99"/>
          <p:cNvPicPr preferRelativeResize="0"/>
          <p:nvPr/>
        </p:nvPicPr>
        <p:blipFill>
          <a:blip r:embed="rId3">
            <a:alphaModFix/>
          </a:blip>
          <a:stretch>
            <a:fillRect/>
          </a:stretch>
        </p:blipFill>
        <p:spPr>
          <a:xfrm>
            <a:off x="1674150" y="938213"/>
            <a:ext cx="5905500" cy="3267075"/>
          </a:xfrm>
          <a:prstGeom prst="rect">
            <a:avLst/>
          </a:prstGeom>
          <a:noFill/>
          <a:ln>
            <a:noFill/>
          </a:ln>
        </p:spPr>
      </p:pic>
      <p:sp>
        <p:nvSpPr>
          <p:cNvPr id="530" name="Google Shape;530;p99"/>
          <p:cNvSpPr txBox="1"/>
          <p:nvPr/>
        </p:nvSpPr>
        <p:spPr>
          <a:xfrm>
            <a:off x="160875" y="71050"/>
            <a:ext cx="6144000" cy="8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Acercamiento clásico</a:t>
            </a:r>
            <a:endParaRPr b="1" sz="3600">
              <a:solidFill>
                <a:srgbClr val="441848"/>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00"/>
          <p:cNvSpPr txBox="1"/>
          <p:nvPr/>
        </p:nvSpPr>
        <p:spPr>
          <a:xfrm>
            <a:off x="160875" y="71050"/>
            <a:ext cx="6144000" cy="18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Acercamiento DL</a:t>
            </a:r>
            <a:endParaRPr b="1" sz="3600">
              <a:solidFill>
                <a:srgbClr val="441848"/>
              </a:solidFill>
              <a:latin typeface="Montserrat"/>
              <a:ea typeface="Montserrat"/>
              <a:cs typeface="Montserrat"/>
              <a:sym typeface="Montserrat"/>
            </a:endParaRPr>
          </a:p>
        </p:txBody>
      </p:sp>
      <p:sp>
        <p:nvSpPr>
          <p:cNvPr id="536" name="Google Shape;536;p100"/>
          <p:cNvSpPr txBox="1"/>
          <p:nvPr/>
        </p:nvSpPr>
        <p:spPr>
          <a:xfrm>
            <a:off x="160875" y="71050"/>
            <a:ext cx="6144000" cy="86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Acercamiento DL</a:t>
            </a:r>
            <a:endParaRPr b="1" sz="3600">
              <a:solidFill>
                <a:srgbClr val="441848"/>
              </a:solidFill>
              <a:latin typeface="Montserrat"/>
              <a:ea typeface="Montserrat"/>
              <a:cs typeface="Montserrat"/>
              <a:sym typeface="Montserrat"/>
            </a:endParaRPr>
          </a:p>
        </p:txBody>
      </p:sp>
      <p:grpSp>
        <p:nvGrpSpPr>
          <p:cNvPr id="537" name="Google Shape;537;p100"/>
          <p:cNvGrpSpPr/>
          <p:nvPr/>
        </p:nvGrpSpPr>
        <p:grpSpPr>
          <a:xfrm>
            <a:off x="711677" y="755505"/>
            <a:ext cx="7550457" cy="4271046"/>
            <a:chOff x="881650" y="883900"/>
            <a:chExt cx="7380701" cy="4142625"/>
          </a:xfrm>
        </p:grpSpPr>
        <p:pic>
          <p:nvPicPr>
            <p:cNvPr id="538" name="Google Shape;538;p100"/>
            <p:cNvPicPr preferRelativeResize="0"/>
            <p:nvPr/>
          </p:nvPicPr>
          <p:blipFill rotWithShape="1">
            <a:blip r:embed="rId3">
              <a:alphaModFix amt="60000"/>
            </a:blip>
            <a:srcRect b="2334" l="0" r="0" t="0"/>
            <a:stretch/>
          </p:blipFill>
          <p:spPr>
            <a:xfrm>
              <a:off x="881650" y="883900"/>
              <a:ext cx="7380701" cy="4142625"/>
            </a:xfrm>
            <a:prstGeom prst="rect">
              <a:avLst/>
            </a:prstGeom>
            <a:noFill/>
            <a:ln>
              <a:noFill/>
            </a:ln>
          </p:spPr>
        </p:pic>
        <p:pic>
          <p:nvPicPr>
            <p:cNvPr id="539" name="Google Shape;539;p100"/>
            <p:cNvPicPr preferRelativeResize="0"/>
            <p:nvPr/>
          </p:nvPicPr>
          <p:blipFill rotWithShape="1">
            <a:blip r:embed="rId3">
              <a:alphaModFix amt="80000"/>
            </a:blip>
            <a:srcRect b="2334" l="51844" r="0" t="0"/>
            <a:stretch/>
          </p:blipFill>
          <p:spPr>
            <a:xfrm>
              <a:off x="4708100" y="883900"/>
              <a:ext cx="3554249" cy="4142625"/>
            </a:xfrm>
            <a:prstGeom prst="rect">
              <a:avLst/>
            </a:prstGeom>
            <a:noFill/>
            <a:ln>
              <a:noFill/>
            </a:ln>
          </p:spPr>
        </p:pic>
        <p:pic>
          <p:nvPicPr>
            <p:cNvPr id="540" name="Google Shape;540;p100"/>
            <p:cNvPicPr preferRelativeResize="0"/>
            <p:nvPr/>
          </p:nvPicPr>
          <p:blipFill rotWithShape="1">
            <a:blip r:embed="rId3">
              <a:alphaModFix amt="80000"/>
            </a:blip>
            <a:srcRect b="79552" l="38807" r="0" t="0"/>
            <a:stretch/>
          </p:blipFill>
          <p:spPr>
            <a:xfrm>
              <a:off x="3746000" y="883900"/>
              <a:ext cx="4516349" cy="8673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101"/>
          <p:cNvSpPr txBox="1"/>
          <p:nvPr/>
        </p:nvSpPr>
        <p:spPr>
          <a:xfrm>
            <a:off x="857400" y="2065500"/>
            <a:ext cx="7429200" cy="12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rgbClr val="441848"/>
                </a:solidFill>
                <a:latin typeface="Montserrat"/>
                <a:ea typeface="Montserrat"/>
                <a:cs typeface="Montserrat"/>
                <a:sym typeface="Montserrat"/>
              </a:rPr>
              <a:t>🤖</a:t>
            </a:r>
            <a:r>
              <a:rPr b="1" lang="en" sz="3600">
                <a:solidFill>
                  <a:srgbClr val="441848"/>
                </a:solidFill>
                <a:latin typeface="Montserrat"/>
                <a:ea typeface="Montserrat"/>
                <a:cs typeface="Montserrat"/>
                <a:sym typeface="Montserrat"/>
              </a:rPr>
              <a:t>Notebook: </a:t>
            </a:r>
            <a:r>
              <a:rPr b="1" lang="en" sz="2600">
                <a:solidFill>
                  <a:srgbClr val="441848"/>
                </a:solidFill>
                <a:latin typeface="Montserrat"/>
                <a:ea typeface="Montserrat"/>
                <a:cs typeface="Montserrat"/>
                <a:sym typeface="Montserrat"/>
              </a:rPr>
              <a:t>🐍</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NLP Intro</a:t>
            </a:r>
            <a:r>
              <a:rPr lang="en" sz="2000">
                <a:solidFill>
                  <a:schemeClr val="dk1"/>
                </a:solidFill>
                <a:latin typeface="Montserrat"/>
                <a:ea typeface="Montserrat"/>
                <a:cs typeface="Montserrat"/>
                <a:sym typeface="Montserrat"/>
              </a:rPr>
              <a:t>👩‍💻 </a:t>
            </a:r>
            <a:endParaRPr b="1" sz="26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600">
              <a:solidFill>
                <a:srgbClr val="441848"/>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02"/>
          <p:cNvSpPr txBox="1"/>
          <p:nvPr/>
        </p:nvSpPr>
        <p:spPr>
          <a:xfrm>
            <a:off x="405275" y="203725"/>
            <a:ext cx="381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441848"/>
                </a:solidFill>
                <a:latin typeface="Montserrat"/>
                <a:ea typeface="Montserrat"/>
                <a:cs typeface="Montserrat"/>
                <a:sym typeface="Montserrat"/>
              </a:rPr>
              <a:t>Neural Network</a:t>
            </a:r>
            <a:endParaRPr b="1" sz="1900">
              <a:solidFill>
                <a:srgbClr val="441848"/>
              </a:solidFill>
              <a:latin typeface="Montserrat"/>
              <a:ea typeface="Montserrat"/>
              <a:cs typeface="Montserrat"/>
              <a:sym typeface="Montserrat"/>
            </a:endParaRPr>
          </a:p>
        </p:txBody>
      </p:sp>
      <p:pic>
        <p:nvPicPr>
          <p:cNvPr descr="Artificial neural network architecture (ANN i-h 1-h 2-h n-o). | Download  Scientific Diagram" id="551" name="Google Shape;551;p102"/>
          <p:cNvPicPr preferRelativeResize="0"/>
          <p:nvPr/>
        </p:nvPicPr>
        <p:blipFill>
          <a:blip r:embed="rId3">
            <a:alphaModFix/>
          </a:blip>
          <a:stretch>
            <a:fillRect/>
          </a:stretch>
        </p:blipFill>
        <p:spPr>
          <a:xfrm>
            <a:off x="1114293" y="847299"/>
            <a:ext cx="6915413" cy="4051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03"/>
          <p:cNvSpPr txBox="1"/>
          <p:nvPr/>
        </p:nvSpPr>
        <p:spPr>
          <a:xfrm>
            <a:off x="180975" y="1946450"/>
            <a:ext cx="7062900" cy="2320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model = tf.keras.Sequential</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tf.keras.layers.Embedding</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vocab_size</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embedding_dim</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D4D4D4"/>
                </a:solidFill>
                <a:highlight>
                  <a:srgbClr val="1E1E1E"/>
                </a:highlight>
                <a:latin typeface="Courier New"/>
                <a:ea typeface="Courier New"/>
                <a:cs typeface="Courier New"/>
                <a:sym typeface="Courier New"/>
              </a:rPr>
              <a:t>input_length=max_length</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tf.keras.layers.GlobalAveragePooling1D</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tf.keras.layers.Dense</a:t>
            </a:r>
            <a:r>
              <a:rPr lang="en" sz="1050">
                <a:solidFill>
                  <a:srgbClr val="DCDCDC"/>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24</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activation=</a:t>
            </a:r>
            <a:r>
              <a:rPr lang="en" sz="1050">
                <a:solidFill>
                  <a:srgbClr val="CE9178"/>
                </a:solidFill>
                <a:highlight>
                  <a:srgbClr val="1E1E1E"/>
                </a:highlight>
                <a:latin typeface="Courier New"/>
                <a:ea typeface="Courier New"/>
                <a:cs typeface="Courier New"/>
                <a:sym typeface="Courier New"/>
              </a:rPr>
              <a:t>'relu'</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tf.keras.layers.Dense</a:t>
            </a:r>
            <a:r>
              <a:rPr lang="en" sz="1050">
                <a:solidFill>
                  <a:srgbClr val="DCDCDC"/>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1</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activation=</a:t>
            </a:r>
            <a:r>
              <a:rPr lang="en" sz="1050">
                <a:solidFill>
                  <a:srgbClr val="CE9178"/>
                </a:solidFill>
                <a:highlight>
                  <a:srgbClr val="1E1E1E"/>
                </a:highlight>
                <a:latin typeface="Courier New"/>
                <a:ea typeface="Courier New"/>
                <a:cs typeface="Courier New"/>
                <a:sym typeface="Courier New"/>
              </a:rPr>
              <a:t>'sigmoid'</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model.</a:t>
            </a:r>
            <a:r>
              <a:rPr lang="en" sz="1050">
                <a:solidFill>
                  <a:srgbClr val="DCDCAA"/>
                </a:solidFill>
                <a:highlight>
                  <a:srgbClr val="1E1E1E"/>
                </a:highlight>
                <a:latin typeface="Courier New"/>
                <a:ea typeface="Courier New"/>
                <a:cs typeface="Courier New"/>
                <a:sym typeface="Courier New"/>
              </a:rPr>
              <a:t>compile</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loss=</a:t>
            </a:r>
            <a:r>
              <a:rPr lang="en" sz="1050">
                <a:solidFill>
                  <a:srgbClr val="CE9178"/>
                </a:solidFill>
                <a:highlight>
                  <a:srgbClr val="1E1E1E"/>
                </a:highlight>
                <a:latin typeface="Courier New"/>
                <a:ea typeface="Courier New"/>
                <a:cs typeface="Courier New"/>
                <a:sym typeface="Courier New"/>
              </a:rPr>
              <a:t>'binary_crossentropy'</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457200" lvl="0" marL="91440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optimizer=</a:t>
            </a:r>
            <a:r>
              <a:rPr lang="en" sz="1050">
                <a:solidFill>
                  <a:srgbClr val="CE9178"/>
                </a:solidFill>
                <a:highlight>
                  <a:srgbClr val="1E1E1E"/>
                </a:highlight>
                <a:latin typeface="Courier New"/>
                <a:ea typeface="Courier New"/>
                <a:cs typeface="Courier New"/>
                <a:sym typeface="Courier New"/>
              </a:rPr>
              <a:t>'adam'</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metrics=</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'accuracy'</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p:txBody>
      </p:sp>
      <p:sp>
        <p:nvSpPr>
          <p:cNvPr id="557" name="Google Shape;557;p103"/>
          <p:cNvSpPr txBox="1"/>
          <p:nvPr/>
        </p:nvSpPr>
        <p:spPr>
          <a:xfrm>
            <a:off x="259350" y="124050"/>
            <a:ext cx="8018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441848"/>
                </a:solidFill>
                <a:latin typeface="Montserrat"/>
                <a:ea typeface="Montserrat"/>
                <a:cs typeface="Montserrat"/>
                <a:sym typeface="Montserrat"/>
              </a:rPr>
              <a:t>Las entrañas de Tensorflow: </a:t>
            </a:r>
            <a:endParaRPr b="1" sz="26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600">
                <a:solidFill>
                  <a:srgbClr val="441848"/>
                </a:solidFill>
                <a:latin typeface="Montserrat"/>
                <a:ea typeface="Montserrat"/>
                <a:cs typeface="Montserrat"/>
                <a:sym typeface="Montserrat"/>
              </a:rPr>
              <a:t>Modelo secuencial</a:t>
            </a:r>
            <a:endParaRPr>
              <a:latin typeface="Nunito"/>
              <a:ea typeface="Nunito"/>
              <a:cs typeface="Nunito"/>
              <a:sym typeface="Nunito"/>
            </a:endParaRPr>
          </a:p>
        </p:txBody>
      </p:sp>
      <p:cxnSp>
        <p:nvCxnSpPr>
          <p:cNvPr id="558" name="Google Shape;558;p103"/>
          <p:cNvCxnSpPr/>
          <p:nvPr/>
        </p:nvCxnSpPr>
        <p:spPr>
          <a:xfrm flipH="1" rot="10800000">
            <a:off x="2555275" y="1364800"/>
            <a:ext cx="2249400" cy="885000"/>
          </a:xfrm>
          <a:prstGeom prst="straightConnector1">
            <a:avLst/>
          </a:prstGeom>
          <a:noFill/>
          <a:ln cap="flat" cmpd="sng" w="9525">
            <a:solidFill>
              <a:schemeClr val="dk2"/>
            </a:solidFill>
            <a:prstDash val="solid"/>
            <a:round/>
            <a:headEnd len="med" w="med" type="none"/>
            <a:tailEnd len="med" w="med" type="triangle"/>
          </a:ln>
        </p:spPr>
      </p:cxnSp>
      <p:sp>
        <p:nvSpPr>
          <p:cNvPr id="559" name="Google Shape;559;p103"/>
          <p:cNvSpPr txBox="1"/>
          <p:nvPr/>
        </p:nvSpPr>
        <p:spPr>
          <a:xfrm>
            <a:off x="4862425" y="1059000"/>
            <a:ext cx="20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560" name="Google Shape;560;p103"/>
          <p:cNvSpPr txBox="1"/>
          <p:nvPr/>
        </p:nvSpPr>
        <p:spPr>
          <a:xfrm>
            <a:off x="4862425" y="889650"/>
            <a:ext cx="1902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La dirección hacia la clasificación de cada palabra será aprendida en cada epoch</a:t>
            </a:r>
            <a:endParaRPr sz="1200">
              <a:latin typeface="Montserrat"/>
              <a:ea typeface="Montserrat"/>
              <a:cs typeface="Montserrat"/>
              <a:sym typeface="Montserrat"/>
            </a:endParaRPr>
          </a:p>
        </p:txBody>
      </p:sp>
      <p:cxnSp>
        <p:nvCxnSpPr>
          <p:cNvPr id="561" name="Google Shape;561;p103"/>
          <p:cNvCxnSpPr/>
          <p:nvPr/>
        </p:nvCxnSpPr>
        <p:spPr>
          <a:xfrm flipH="1" rot="10800000">
            <a:off x="2434800" y="2588775"/>
            <a:ext cx="4668600" cy="61500"/>
          </a:xfrm>
          <a:prstGeom prst="straightConnector1">
            <a:avLst/>
          </a:prstGeom>
          <a:noFill/>
          <a:ln cap="flat" cmpd="sng" w="9525">
            <a:solidFill>
              <a:schemeClr val="dk2"/>
            </a:solidFill>
            <a:prstDash val="solid"/>
            <a:round/>
            <a:headEnd len="med" w="med" type="none"/>
            <a:tailEnd len="med" w="med" type="triangle"/>
          </a:ln>
        </p:spPr>
      </p:cxnSp>
      <p:sp>
        <p:nvSpPr>
          <p:cNvPr id="562" name="Google Shape;562;p103"/>
          <p:cNvSpPr txBox="1"/>
          <p:nvPr/>
        </p:nvSpPr>
        <p:spPr>
          <a:xfrm>
            <a:off x="7120025" y="1769175"/>
            <a:ext cx="1902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a:ea typeface="Montserrat"/>
                <a:cs typeface="Montserrat"/>
                <a:sym typeface="Montserrat"/>
              </a:rPr>
              <a:t>Después, hacemos una agrupación con una media global, es decir, sumando los vectores </a:t>
            </a:r>
            <a:endParaRPr sz="1200">
              <a:latin typeface="Montserrat"/>
              <a:ea typeface="Montserrat"/>
              <a:cs typeface="Montserrat"/>
              <a:sym typeface="Montserrat"/>
            </a:endParaRPr>
          </a:p>
        </p:txBody>
      </p:sp>
      <p:pic>
        <p:nvPicPr>
          <p:cNvPr id="563" name="Google Shape;563;p103"/>
          <p:cNvPicPr preferRelativeResize="0"/>
          <p:nvPr/>
        </p:nvPicPr>
        <p:blipFill rotWithShape="1">
          <a:blip r:embed="rId3">
            <a:alphaModFix/>
          </a:blip>
          <a:srcRect b="-4519" l="0" r="0" t="4520"/>
          <a:stretch/>
        </p:blipFill>
        <p:spPr>
          <a:xfrm>
            <a:off x="5149150" y="3729175"/>
            <a:ext cx="2729875" cy="1414326"/>
          </a:xfrm>
          <a:prstGeom prst="rect">
            <a:avLst/>
          </a:prstGeom>
          <a:noFill/>
          <a:ln>
            <a:noFill/>
          </a:ln>
        </p:spPr>
      </p:pic>
      <p:sp>
        <p:nvSpPr>
          <p:cNvPr id="564" name="Google Shape;564;p103"/>
          <p:cNvSpPr/>
          <p:nvPr/>
        </p:nvSpPr>
        <p:spPr>
          <a:xfrm>
            <a:off x="537575" y="2299400"/>
            <a:ext cx="115800" cy="785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03"/>
          <p:cNvSpPr txBox="1"/>
          <p:nvPr/>
        </p:nvSpPr>
        <p:spPr>
          <a:xfrm rot="-5398660">
            <a:off x="-100256" y="2446421"/>
            <a:ext cx="7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Layers</a:t>
            </a:r>
            <a:endParaRPr>
              <a:latin typeface="Nunito"/>
              <a:ea typeface="Nunito"/>
              <a:cs typeface="Nunito"/>
              <a:sym typeface="Nunito"/>
            </a:endParaRPr>
          </a:p>
        </p:txBody>
      </p:sp>
      <p:cxnSp>
        <p:nvCxnSpPr>
          <p:cNvPr id="566" name="Google Shape;566;p103"/>
          <p:cNvCxnSpPr/>
          <p:nvPr/>
        </p:nvCxnSpPr>
        <p:spPr>
          <a:xfrm>
            <a:off x="2302475" y="3062025"/>
            <a:ext cx="2130000" cy="386700"/>
          </a:xfrm>
          <a:prstGeom prst="straightConnector1">
            <a:avLst/>
          </a:prstGeom>
          <a:noFill/>
          <a:ln cap="flat" cmpd="sng" w="9525">
            <a:solidFill>
              <a:schemeClr val="dk2"/>
            </a:solidFill>
            <a:prstDash val="solid"/>
            <a:round/>
            <a:headEnd len="med" w="med" type="none"/>
            <a:tailEnd len="med" w="med" type="triangle"/>
          </a:ln>
        </p:spPr>
      </p:cxnSp>
      <p:sp>
        <p:nvSpPr>
          <p:cNvPr id="567" name="Google Shape;567;p103"/>
          <p:cNvSpPr txBox="1"/>
          <p:nvPr/>
        </p:nvSpPr>
        <p:spPr>
          <a:xfrm>
            <a:off x="4607425" y="2904900"/>
            <a:ext cx="213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12529"/>
                </a:solidFill>
                <a:highlight>
                  <a:srgbClr val="FFFFFF"/>
                </a:highlight>
                <a:latin typeface="Montserrat"/>
                <a:ea typeface="Montserrat"/>
                <a:cs typeface="Montserrat"/>
                <a:sym typeface="Montserrat"/>
              </a:rPr>
              <a:t>applies the rectified linear unit activation function or the sigmoid</a:t>
            </a:r>
            <a:endParaRPr sz="12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68"/>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Objetivos de aprendizaje</a:t>
            </a:r>
            <a:r>
              <a:rPr lang="en" sz="2100">
                <a:solidFill>
                  <a:srgbClr val="E8E7E3"/>
                </a:solidFill>
              </a:rPr>
              <a:t>🐱‍💻</a:t>
            </a:r>
            <a:endParaRPr sz="2100">
              <a:solidFill>
                <a:srgbClr val="E8E7E3"/>
              </a:solidFill>
            </a:endParaRPr>
          </a:p>
        </p:txBody>
      </p:sp>
      <p:pic>
        <p:nvPicPr>
          <p:cNvPr id="273" name="Google Shape;273;p68"/>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
        <p:nvSpPr>
          <p:cNvPr id="274" name="Google Shape;274;p68"/>
          <p:cNvSpPr txBox="1"/>
          <p:nvPr/>
        </p:nvSpPr>
        <p:spPr>
          <a:xfrm>
            <a:off x="619950" y="1245700"/>
            <a:ext cx="7904100" cy="3357900"/>
          </a:xfrm>
          <a:prstGeom prst="rect">
            <a:avLst/>
          </a:prstGeom>
          <a:noFill/>
          <a:ln>
            <a:noFill/>
          </a:ln>
        </p:spPr>
        <p:txBody>
          <a:bodyPr anchorCtr="0" anchor="t" bIns="91425" lIns="91425" spcFirstLastPara="1" rIns="91425" wrap="square" tIns="91425">
            <a:noAutofit/>
          </a:bodyPr>
          <a:lstStyle/>
          <a:p>
            <a:pPr indent="-355600" lvl="0" marL="457200" rtl="0" algn="l">
              <a:spcBef>
                <a:spcPts val="100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Vamos a introducirnos en el tema </a:t>
            </a:r>
            <a:r>
              <a:rPr b="1" lang="en" sz="2000">
                <a:solidFill>
                  <a:schemeClr val="dk1"/>
                </a:solidFill>
                <a:latin typeface="Montserrat"/>
                <a:ea typeface="Montserrat"/>
                <a:cs typeface="Montserrat"/>
                <a:sym typeface="Montserrat"/>
              </a:rPr>
              <a:t>Natural Language Processing</a:t>
            </a:r>
            <a:r>
              <a:rPr b="1" lang="en" sz="2000">
                <a:solidFill>
                  <a:srgbClr val="E8E7E3"/>
                </a:solidFill>
                <a:latin typeface="Montserrat"/>
                <a:ea typeface="Montserrat"/>
                <a:cs typeface="Montserrat"/>
                <a:sym typeface="Montserrat"/>
              </a:rPr>
              <a:t>💻👅</a:t>
            </a:r>
            <a:r>
              <a:rPr lang="en" sz="2000">
                <a:solidFill>
                  <a:schemeClr val="dk1"/>
                </a:solidFill>
                <a:latin typeface="Montserrat"/>
                <a:ea typeface="Montserrat"/>
                <a:cs typeface="Montserrat"/>
                <a:sym typeface="Montserrat"/>
              </a:rPr>
              <a:t>. Conoceremos conceptos generales </a:t>
            </a:r>
            <a:r>
              <a:rPr b="1" lang="en" sz="2000">
                <a:solidFill>
                  <a:schemeClr val="dk1"/>
                </a:solidFill>
                <a:latin typeface="Montserrat"/>
                <a:ea typeface="Montserrat"/>
                <a:cs typeface="Montserrat"/>
                <a:sym typeface="Montserrat"/>
              </a:rPr>
              <a:t>clásicos</a:t>
            </a:r>
            <a:r>
              <a:rPr b="1" lang="en" sz="2000">
                <a:solidFill>
                  <a:srgbClr val="E8E7E3"/>
                </a:solidFill>
                <a:latin typeface="Montserrat"/>
                <a:ea typeface="Montserrat"/>
                <a:cs typeface="Montserrat"/>
                <a:sym typeface="Montserrat"/>
              </a:rPr>
              <a:t>🐱‍💻 </a:t>
            </a:r>
            <a:r>
              <a:rPr lang="en" sz="2000">
                <a:solidFill>
                  <a:schemeClr val="dk1"/>
                </a:solidFill>
                <a:latin typeface="Montserrat"/>
                <a:ea typeface="Montserrat"/>
                <a:cs typeface="Montserrat"/>
                <a:sym typeface="Montserrat"/>
              </a:rPr>
              <a:t>de la etapa de </a:t>
            </a:r>
            <a:r>
              <a:rPr b="1" lang="en" sz="2000">
                <a:solidFill>
                  <a:schemeClr val="dk1"/>
                </a:solidFill>
                <a:latin typeface="Montserrat"/>
                <a:ea typeface="Montserrat"/>
                <a:cs typeface="Montserrat"/>
                <a:sym typeface="Montserrat"/>
              </a:rPr>
              <a:t>preprocesamiento</a:t>
            </a:r>
            <a:r>
              <a:rPr b="1" lang="en" sz="2000">
                <a:solidFill>
                  <a:srgbClr val="E8E7E3"/>
                </a:solidFill>
                <a:latin typeface="Montserrat"/>
                <a:ea typeface="Montserrat"/>
                <a:cs typeface="Montserrat"/>
                <a:sym typeface="Montserrat"/>
              </a:rPr>
              <a:t>💻🚀</a:t>
            </a:r>
            <a:r>
              <a:rPr lang="en" sz="2000">
                <a:solidFill>
                  <a:schemeClr val="dk1"/>
                </a:solidFill>
                <a:latin typeface="Montserrat"/>
                <a:ea typeface="Montserrat"/>
                <a:cs typeface="Montserrat"/>
                <a:sym typeface="Montserrat"/>
              </a:rPr>
              <a:t>.</a:t>
            </a:r>
            <a:endParaRPr sz="2000">
              <a:solidFill>
                <a:schemeClr val="dk1"/>
              </a:solidFill>
              <a:latin typeface="Montserrat"/>
              <a:ea typeface="Montserrat"/>
              <a:cs typeface="Montserrat"/>
              <a:sym typeface="Montserrat"/>
            </a:endParaRPr>
          </a:p>
          <a:p>
            <a:pPr indent="-355600" lvl="0" marL="457200" rtl="0" algn="l">
              <a:spcBef>
                <a:spcPts val="100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Trabajaremos ejemplos con la herramienta de </a:t>
            </a:r>
            <a:r>
              <a:rPr b="1" lang="en" sz="2000">
                <a:solidFill>
                  <a:schemeClr val="dk1"/>
                </a:solidFill>
                <a:latin typeface="Montserrat"/>
                <a:ea typeface="Montserrat"/>
                <a:cs typeface="Montserrat"/>
                <a:sym typeface="Montserrat"/>
              </a:rPr>
              <a:t>TensorFlow</a:t>
            </a:r>
            <a:r>
              <a:rPr lang="en" sz="2000">
                <a:solidFill>
                  <a:schemeClr val="dk1"/>
                </a:solidFill>
                <a:latin typeface="Montserrat"/>
                <a:ea typeface="Montserrat"/>
                <a:cs typeface="Montserrat"/>
                <a:sym typeface="Montserrat"/>
              </a:rPr>
              <a:t> 👩‍💻 para</a:t>
            </a:r>
            <a:r>
              <a:rPr b="1" lang="en" sz="2000">
                <a:solidFill>
                  <a:schemeClr val="dk1"/>
                </a:solidFill>
                <a:latin typeface="Montserrat"/>
                <a:ea typeface="Montserrat"/>
                <a:cs typeface="Montserrat"/>
                <a:sym typeface="Montserrat"/>
              </a:rPr>
              <a:t> procesar</a:t>
            </a:r>
            <a:r>
              <a:rPr lang="en" sz="2000">
                <a:solidFill>
                  <a:schemeClr val="dk1"/>
                </a:solidFill>
                <a:latin typeface="Montserrat"/>
                <a:ea typeface="Montserrat"/>
                <a:cs typeface="Montserrat"/>
                <a:sym typeface="Montserrat"/>
              </a:rPr>
              <a:t> el texto,</a:t>
            </a:r>
            <a:r>
              <a:rPr b="1" lang="en" sz="2000">
                <a:solidFill>
                  <a:schemeClr val="dk1"/>
                </a:solidFill>
                <a:latin typeface="Montserrat"/>
                <a:ea typeface="Montserrat"/>
                <a:cs typeface="Montserrat"/>
                <a:sym typeface="Montserrat"/>
              </a:rPr>
              <a:t> crear lotes </a:t>
            </a:r>
            <a:r>
              <a:rPr lang="en" sz="2000">
                <a:solidFill>
                  <a:schemeClr val="dk1"/>
                </a:solidFill>
                <a:latin typeface="Montserrat"/>
                <a:ea typeface="Montserrat"/>
                <a:cs typeface="Montserrat"/>
                <a:sym typeface="Montserrat"/>
              </a:rPr>
              <a:t>de entrenamiento,</a:t>
            </a:r>
            <a:r>
              <a:rPr b="1" lang="en" sz="2000">
                <a:solidFill>
                  <a:schemeClr val="dk1"/>
                </a:solidFill>
                <a:latin typeface="Montserrat"/>
                <a:ea typeface="Montserrat"/>
                <a:cs typeface="Montserrat"/>
                <a:sym typeface="Montserrat"/>
              </a:rPr>
              <a:t> construir, probar y entrenar </a:t>
            </a:r>
            <a:r>
              <a:rPr lang="en" sz="2000">
                <a:solidFill>
                  <a:schemeClr val="dk1"/>
                </a:solidFill>
                <a:latin typeface="Montserrat"/>
                <a:ea typeface="Montserrat"/>
                <a:cs typeface="Montserrat"/>
                <a:sym typeface="Montserrat"/>
              </a:rPr>
              <a:t>un modelo</a:t>
            </a:r>
            <a:r>
              <a:rPr lang="en" sz="2000">
                <a:solidFill>
                  <a:schemeClr val="dk1"/>
                </a:solidFill>
                <a:latin typeface="Montserrat"/>
                <a:ea typeface="Montserrat"/>
                <a:cs typeface="Montserrat"/>
                <a:sym typeface="Montserrat"/>
              </a:rPr>
              <a:t> secuencial.</a:t>
            </a:r>
            <a:r>
              <a:rPr b="1" lang="en" sz="2000">
                <a:solidFill>
                  <a:srgbClr val="E8E7E3"/>
                </a:solidFill>
                <a:latin typeface="Montserrat"/>
                <a:ea typeface="Montserrat"/>
                <a:cs typeface="Montserrat"/>
                <a:sym typeface="Montserrat"/>
              </a:rPr>
              <a:t>🐍</a:t>
            </a:r>
            <a:endParaRPr sz="2000">
              <a:solidFill>
                <a:srgbClr val="202124"/>
              </a:solidFill>
              <a:highlight>
                <a:srgbClr val="FFFFFF"/>
              </a:highlight>
              <a:latin typeface="Montserrat"/>
              <a:ea typeface="Montserrat"/>
              <a:cs typeface="Montserrat"/>
              <a:sym typeface="Montserrat"/>
            </a:endParaRPr>
          </a:p>
          <a:p>
            <a:pPr indent="-355600" lvl="0" marL="457200" rtl="0" algn="l">
              <a:spcBef>
                <a:spcPts val="1000"/>
              </a:spcBef>
              <a:spcAft>
                <a:spcPts val="1000"/>
              </a:spcAft>
              <a:buClr>
                <a:schemeClr val="dk1"/>
              </a:buClr>
              <a:buSzPts val="2000"/>
              <a:buFont typeface="Montserrat"/>
              <a:buChar char="●"/>
            </a:pPr>
            <a:r>
              <a:rPr lang="en" sz="2000">
                <a:solidFill>
                  <a:schemeClr val="dk1"/>
                </a:solidFill>
                <a:latin typeface="Montserrat"/>
                <a:ea typeface="Montserrat"/>
                <a:cs typeface="Montserrat"/>
                <a:sym typeface="Montserrat"/>
              </a:rPr>
              <a:t>Después, iremos a breakout rooms para hacer el </a:t>
            </a:r>
            <a:r>
              <a:rPr b="1" lang="en" sz="2000">
                <a:solidFill>
                  <a:schemeClr val="dk1"/>
                </a:solidFill>
                <a:latin typeface="Montserrat"/>
                <a:ea typeface="Montserrat"/>
                <a:cs typeface="Montserrat"/>
                <a:sym typeface="Montserrat"/>
              </a:rPr>
              <a:t>challenge </a:t>
            </a:r>
            <a:r>
              <a:rPr b="1" lang="en" sz="2000">
                <a:solidFill>
                  <a:srgbClr val="E8E7E3"/>
                </a:solidFill>
                <a:latin typeface="Montserrat"/>
                <a:ea typeface="Montserrat"/>
                <a:cs typeface="Montserrat"/>
                <a:sym typeface="Montserrat"/>
              </a:rPr>
              <a:t>🐱‍💻</a:t>
            </a:r>
            <a:r>
              <a:rPr b="1" lang="en" sz="2000">
                <a:solidFill>
                  <a:schemeClr val="dk1"/>
                </a:solidFill>
                <a:latin typeface="Montserrat"/>
                <a:ea typeface="Montserrat"/>
                <a:cs typeface="Montserrat"/>
                <a:sym typeface="Montserrat"/>
              </a:rPr>
              <a:t>.</a:t>
            </a:r>
            <a:endParaRPr i="0" sz="2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04"/>
          <p:cNvSpPr txBox="1"/>
          <p:nvPr/>
        </p:nvSpPr>
        <p:spPr>
          <a:xfrm>
            <a:off x="857400" y="1475400"/>
            <a:ext cx="7429200" cy="198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600">
                <a:solidFill>
                  <a:srgbClr val="441848"/>
                </a:solidFill>
                <a:latin typeface="Montserrat"/>
                <a:ea typeface="Montserrat"/>
                <a:cs typeface="Montserrat"/>
                <a:sym typeface="Montserrat"/>
              </a:rPr>
              <a:t>🐍🤖</a:t>
            </a:r>
            <a:r>
              <a:rPr b="1" lang="en" sz="3600" u="sng">
                <a:solidFill>
                  <a:schemeClr val="hlink"/>
                </a:solidFill>
                <a:latin typeface="Montserrat"/>
                <a:ea typeface="Montserrat"/>
                <a:cs typeface="Montserrat"/>
                <a:sym typeface="Montserrat"/>
                <a:hlinkClick r:id="rId3"/>
              </a:rPr>
              <a:t>Challenge</a:t>
            </a:r>
            <a:r>
              <a:rPr b="1" lang="en" sz="3600">
                <a:solidFill>
                  <a:srgbClr val="441848"/>
                </a:solidFill>
                <a:latin typeface="Montserrat"/>
                <a:ea typeface="Montserrat"/>
                <a:cs typeface="Montserrat"/>
                <a:sym typeface="Montserrat"/>
              </a:rPr>
              <a:t>:</a:t>
            </a:r>
            <a:endParaRPr b="1" sz="3600">
              <a:solidFill>
                <a:srgbClr val="441848"/>
              </a:solidFill>
              <a:latin typeface="Montserrat"/>
              <a:ea typeface="Montserrat"/>
              <a:cs typeface="Montserrat"/>
              <a:sym typeface="Montserrat"/>
            </a:endParaRPr>
          </a:p>
          <a:p>
            <a:pPr indent="0" lvl="0" marL="0" rtl="0" algn="ctr">
              <a:lnSpc>
                <a:spcPct val="100000"/>
              </a:lnSpc>
              <a:spcBef>
                <a:spcPts val="0"/>
              </a:spcBef>
              <a:spcAft>
                <a:spcPts val="0"/>
              </a:spcAft>
              <a:buNone/>
            </a:pPr>
            <a:r>
              <a:rPr b="1" lang="en" sz="3600">
                <a:solidFill>
                  <a:srgbClr val="441848"/>
                </a:solidFill>
                <a:latin typeface="Montserrat"/>
                <a:ea typeface="Montserrat"/>
                <a:cs typeface="Montserrat"/>
                <a:sym typeface="Montserrat"/>
              </a:rPr>
              <a:t>Basic NLP with TensorFlow and WordCloud </a:t>
            </a:r>
            <a:r>
              <a:rPr b="1" lang="en" sz="2600">
                <a:solidFill>
                  <a:srgbClr val="441848"/>
                </a:solidFill>
                <a:latin typeface="Montserrat"/>
                <a:ea typeface="Montserrat"/>
                <a:cs typeface="Montserrat"/>
                <a:sym typeface="Montserrat"/>
              </a:rPr>
              <a:t>🎤</a:t>
            </a:r>
            <a:endParaRPr b="1" sz="2600">
              <a:solidFill>
                <a:srgbClr val="FF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105"/>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578" name="Google Shape;578;p105"/>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579" name="Google Shape;579;p105"/>
          <p:cNvPicPr preferRelativeResize="0"/>
          <p:nvPr/>
        </p:nvPicPr>
        <p:blipFill rotWithShape="1">
          <a:blip r:embed="rId5">
            <a:alphaModFix/>
          </a:blip>
          <a:srcRect b="0" l="0" r="0" t="0"/>
          <a:stretch/>
        </p:blipFill>
        <p:spPr>
          <a:xfrm>
            <a:off x="-53475" y="0"/>
            <a:ext cx="3242564" cy="5143501"/>
          </a:xfrm>
          <a:prstGeom prst="rect">
            <a:avLst/>
          </a:prstGeom>
          <a:noFill/>
          <a:ln>
            <a:noFill/>
          </a:ln>
        </p:spPr>
      </p:pic>
      <p:sp>
        <p:nvSpPr>
          <p:cNvPr id="580" name="Google Shape;580;p105"/>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 sz="3600">
                <a:solidFill>
                  <a:srgbClr val="441848"/>
                </a:solidFill>
                <a:latin typeface="Montserrat"/>
                <a:ea typeface="Montserrat"/>
                <a:cs typeface="Montserrat"/>
                <a:sym typeface="Montserrat"/>
              </a:rPr>
              <a:t>Deep Learning for NLP: Sequence Modeling.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4" name="Shape 584"/>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07"/>
          <p:cNvSpPr txBox="1"/>
          <p:nvPr/>
        </p:nvSpPr>
        <p:spPr>
          <a:xfrm>
            <a:off x="1500000" y="1883100"/>
            <a:ext cx="6144000" cy="137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Preguntas, dudas y conclusiones </a:t>
            </a:r>
            <a:endParaRPr b="1" sz="3600">
              <a:solidFill>
                <a:srgbClr val="441848"/>
              </a:solidFill>
              <a:latin typeface="Montserrat"/>
              <a:ea typeface="Montserrat"/>
              <a:cs typeface="Montserrat"/>
              <a:sym typeface="Montserrat"/>
            </a:endParaRPr>
          </a:p>
        </p:txBody>
      </p:sp>
      <p:pic>
        <p:nvPicPr>
          <p:cNvPr id="590" name="Google Shape;590;p107"/>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591" name="Google Shape;591;p107"/>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5" name="Shape 595"/>
        <p:cNvGrpSpPr/>
        <p:nvPr/>
      </p:nvGrpSpPr>
      <p:grpSpPr>
        <a:xfrm>
          <a:off x="0" y="0"/>
          <a:ext cx="0" cy="0"/>
          <a:chOff x="0" y="0"/>
          <a:chExt cx="0" cy="0"/>
        </a:xfrm>
      </p:grpSpPr>
      <p:sp>
        <p:nvSpPr>
          <p:cNvPr id="596" name="Google Shape;596;p108"/>
          <p:cNvSpPr txBox="1"/>
          <p:nvPr/>
        </p:nvSpPr>
        <p:spPr>
          <a:xfrm>
            <a:off x="535250" y="263000"/>
            <a:ext cx="7606500" cy="6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2600">
                <a:solidFill>
                  <a:srgbClr val="441848"/>
                </a:solidFill>
                <a:latin typeface="Montserrat"/>
                <a:ea typeface="Montserrat"/>
                <a:cs typeface="Montserrat"/>
                <a:sym typeface="Montserrat"/>
              </a:rPr>
              <a:t>Chunking </a:t>
            </a:r>
            <a:r>
              <a:rPr b="1" lang="en" sz="2600">
                <a:solidFill>
                  <a:srgbClr val="441848"/>
                </a:solidFill>
                <a:latin typeface="Montserrat"/>
                <a:ea typeface="Montserrat"/>
                <a:cs typeface="Montserrat"/>
                <a:sym typeface="Montserrat"/>
              </a:rPr>
              <a:t>y reconocimiento de entidades</a:t>
            </a:r>
            <a:endParaRPr b="1" sz="2600">
              <a:solidFill>
                <a:srgbClr val="441848"/>
              </a:solidFill>
              <a:latin typeface="Montserrat"/>
              <a:ea typeface="Montserrat"/>
              <a:cs typeface="Montserrat"/>
              <a:sym typeface="Montserrat"/>
            </a:endParaRPr>
          </a:p>
        </p:txBody>
      </p:sp>
      <p:pic>
        <p:nvPicPr>
          <p:cNvPr id="597" name="Google Shape;597;p108"/>
          <p:cNvPicPr preferRelativeResize="0"/>
          <p:nvPr/>
        </p:nvPicPr>
        <p:blipFill>
          <a:blip r:embed="rId3">
            <a:alphaModFix/>
          </a:blip>
          <a:stretch>
            <a:fillRect/>
          </a:stretch>
        </p:blipFill>
        <p:spPr>
          <a:xfrm>
            <a:off x="821000" y="2114000"/>
            <a:ext cx="7502023" cy="1538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1" name="Shape 601"/>
        <p:cNvGrpSpPr/>
        <p:nvPr/>
      </p:nvGrpSpPr>
      <p:grpSpPr>
        <a:xfrm>
          <a:off x="0" y="0"/>
          <a:ext cx="0" cy="0"/>
          <a:chOff x="0" y="0"/>
          <a:chExt cx="0" cy="0"/>
        </a:xfrm>
      </p:grpSpPr>
      <p:sp>
        <p:nvSpPr>
          <p:cNvPr id="602" name="Google Shape;602;p109"/>
          <p:cNvSpPr txBox="1"/>
          <p:nvPr/>
        </p:nvSpPr>
        <p:spPr>
          <a:xfrm>
            <a:off x="535250" y="263000"/>
            <a:ext cx="7606500" cy="7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Tokenizando</a:t>
            </a:r>
            <a:endParaRPr b="1" sz="3000">
              <a:solidFill>
                <a:srgbClr val="441848"/>
              </a:solidFill>
              <a:latin typeface="Montserrat"/>
              <a:ea typeface="Montserrat"/>
              <a:cs typeface="Montserrat"/>
              <a:sym typeface="Montserrat"/>
            </a:endParaRPr>
          </a:p>
        </p:txBody>
      </p:sp>
      <p:pic>
        <p:nvPicPr>
          <p:cNvPr id="603" name="Google Shape;603;p109"/>
          <p:cNvPicPr preferRelativeResize="0"/>
          <p:nvPr/>
        </p:nvPicPr>
        <p:blipFill>
          <a:blip r:embed="rId3">
            <a:alphaModFix/>
          </a:blip>
          <a:stretch>
            <a:fillRect/>
          </a:stretch>
        </p:blipFill>
        <p:spPr>
          <a:xfrm>
            <a:off x="4877185" y="2551025"/>
            <a:ext cx="3052061" cy="1765950"/>
          </a:xfrm>
          <a:prstGeom prst="rect">
            <a:avLst/>
          </a:prstGeom>
          <a:noFill/>
          <a:ln>
            <a:noFill/>
          </a:ln>
        </p:spPr>
      </p:pic>
      <p:pic>
        <p:nvPicPr>
          <p:cNvPr id="604" name="Google Shape;604;p109"/>
          <p:cNvPicPr preferRelativeResize="0"/>
          <p:nvPr/>
        </p:nvPicPr>
        <p:blipFill rotWithShape="1">
          <a:blip r:embed="rId4">
            <a:alphaModFix/>
          </a:blip>
          <a:srcRect b="2877" l="0" r="0" t="6632"/>
          <a:stretch/>
        </p:blipFill>
        <p:spPr>
          <a:xfrm>
            <a:off x="1189485" y="2551025"/>
            <a:ext cx="3371650" cy="1765950"/>
          </a:xfrm>
          <a:prstGeom prst="rect">
            <a:avLst/>
          </a:prstGeom>
          <a:noFill/>
          <a:ln>
            <a:noFill/>
          </a:ln>
        </p:spPr>
      </p:pic>
      <p:pic>
        <p:nvPicPr>
          <p:cNvPr id="605" name="Google Shape;605;p109"/>
          <p:cNvPicPr preferRelativeResize="0"/>
          <p:nvPr/>
        </p:nvPicPr>
        <p:blipFill>
          <a:blip r:embed="rId5">
            <a:alphaModFix/>
          </a:blip>
          <a:stretch>
            <a:fillRect/>
          </a:stretch>
        </p:blipFill>
        <p:spPr>
          <a:xfrm>
            <a:off x="1037091" y="1225225"/>
            <a:ext cx="7069820" cy="117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9" name="Shape 609"/>
        <p:cNvGrpSpPr/>
        <p:nvPr/>
      </p:nvGrpSpPr>
      <p:grpSpPr>
        <a:xfrm>
          <a:off x="0" y="0"/>
          <a:ext cx="0" cy="0"/>
          <a:chOff x="0" y="0"/>
          <a:chExt cx="0" cy="0"/>
        </a:xfrm>
      </p:grpSpPr>
      <p:pic>
        <p:nvPicPr>
          <p:cNvPr id="610" name="Google Shape;610;p110"/>
          <p:cNvPicPr preferRelativeResize="0"/>
          <p:nvPr/>
        </p:nvPicPr>
        <p:blipFill>
          <a:blip r:embed="rId3">
            <a:alphaModFix/>
          </a:blip>
          <a:stretch>
            <a:fillRect/>
          </a:stretch>
        </p:blipFill>
        <p:spPr>
          <a:xfrm>
            <a:off x="2134625" y="1134958"/>
            <a:ext cx="4874749" cy="302329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4" name="Shape 614"/>
        <p:cNvGrpSpPr/>
        <p:nvPr/>
      </p:nvGrpSpPr>
      <p:grpSpPr>
        <a:xfrm>
          <a:off x="0" y="0"/>
          <a:ext cx="0" cy="0"/>
          <a:chOff x="0" y="0"/>
          <a:chExt cx="0" cy="0"/>
        </a:xfrm>
      </p:grpSpPr>
      <p:sp>
        <p:nvSpPr>
          <p:cNvPr id="615" name="Google Shape;615;p111"/>
          <p:cNvSpPr txBox="1"/>
          <p:nvPr/>
        </p:nvSpPr>
        <p:spPr>
          <a:xfrm>
            <a:off x="535250" y="263000"/>
            <a:ext cx="7606500" cy="78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Lemmas y Stems</a:t>
            </a:r>
            <a:endParaRPr b="1" sz="3400">
              <a:solidFill>
                <a:srgbClr val="441848"/>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1600">
                <a:solidFill>
                  <a:srgbClr val="441848"/>
                </a:solidFill>
                <a:latin typeface="Montserrat"/>
                <a:ea typeface="Montserrat"/>
                <a:cs typeface="Montserrat"/>
                <a:sym typeface="Montserrat"/>
              </a:rPr>
              <a:t>(preprocessing )</a:t>
            </a:r>
            <a:endParaRPr b="1" sz="2600">
              <a:solidFill>
                <a:srgbClr val="441848"/>
              </a:solidFill>
              <a:latin typeface="Montserrat"/>
              <a:ea typeface="Montserrat"/>
              <a:cs typeface="Montserrat"/>
              <a:sym typeface="Montserrat"/>
            </a:endParaRPr>
          </a:p>
        </p:txBody>
      </p:sp>
      <p:pic>
        <p:nvPicPr>
          <p:cNvPr id="616" name="Google Shape;616;p111"/>
          <p:cNvPicPr preferRelativeResize="0"/>
          <p:nvPr/>
        </p:nvPicPr>
        <p:blipFill>
          <a:blip r:embed="rId3">
            <a:alphaModFix/>
          </a:blip>
          <a:stretch>
            <a:fillRect/>
          </a:stretch>
        </p:blipFill>
        <p:spPr>
          <a:xfrm>
            <a:off x="2300288" y="1714500"/>
            <a:ext cx="4543425" cy="1714500"/>
          </a:xfrm>
          <a:prstGeom prst="rect">
            <a:avLst/>
          </a:prstGeom>
          <a:noFill/>
          <a:ln>
            <a:noFill/>
          </a:ln>
        </p:spPr>
      </p:pic>
      <p:pic>
        <p:nvPicPr>
          <p:cNvPr id="617" name="Google Shape;617;p111"/>
          <p:cNvPicPr preferRelativeResize="0"/>
          <p:nvPr/>
        </p:nvPicPr>
        <p:blipFill>
          <a:blip r:embed="rId4">
            <a:alphaModFix/>
          </a:blip>
          <a:stretch>
            <a:fillRect/>
          </a:stretch>
        </p:blipFill>
        <p:spPr>
          <a:xfrm>
            <a:off x="1523113" y="1185375"/>
            <a:ext cx="6097774" cy="3382351"/>
          </a:xfrm>
          <a:prstGeom prst="rect">
            <a:avLst/>
          </a:prstGeom>
          <a:noFill/>
          <a:ln>
            <a:noFill/>
          </a:ln>
        </p:spPr>
      </p:pic>
      <p:sp>
        <p:nvSpPr>
          <p:cNvPr id="618" name="Google Shape;618;p111"/>
          <p:cNvSpPr txBox="1"/>
          <p:nvPr/>
        </p:nvSpPr>
        <p:spPr>
          <a:xfrm>
            <a:off x="535250" y="3974600"/>
            <a:ext cx="7606500" cy="97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Clr>
                <a:schemeClr val="dk1"/>
              </a:buClr>
              <a:buSzPts val="1100"/>
              <a:buFont typeface="Arial"/>
              <a:buNone/>
            </a:pPr>
            <a:r>
              <a:rPr b="1" lang="en" sz="3000">
                <a:solidFill>
                  <a:srgbClr val="441848"/>
                </a:solidFill>
                <a:latin typeface="Montserrat"/>
                <a:ea typeface="Montserrat"/>
                <a:cs typeface="Montserrat"/>
                <a:sym typeface="Montserrat"/>
              </a:rPr>
              <a:t>Cambiar ejemplo por algo mas facilmente distingible</a:t>
            </a:r>
            <a:endParaRPr b="1" sz="3000">
              <a:solidFill>
                <a:srgbClr val="441848"/>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pic>
        <p:nvPicPr>
          <p:cNvPr id="623" name="Google Shape;623;p112"/>
          <p:cNvPicPr preferRelativeResize="0"/>
          <p:nvPr/>
        </p:nvPicPr>
        <p:blipFill>
          <a:blip r:embed="rId3">
            <a:alphaModFix/>
          </a:blip>
          <a:stretch>
            <a:fillRect/>
          </a:stretch>
        </p:blipFill>
        <p:spPr>
          <a:xfrm>
            <a:off x="2515088" y="1157625"/>
            <a:ext cx="4113825" cy="2828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7" name="Shape 627"/>
        <p:cNvGrpSpPr/>
        <p:nvPr/>
      </p:nvGrpSpPr>
      <p:grpSpPr>
        <a:xfrm>
          <a:off x="0" y="0"/>
          <a:ext cx="0" cy="0"/>
          <a:chOff x="0" y="0"/>
          <a:chExt cx="0" cy="0"/>
        </a:xfrm>
      </p:grpSpPr>
      <p:sp>
        <p:nvSpPr>
          <p:cNvPr id="628" name="Google Shape;628;p113"/>
          <p:cNvSpPr txBox="1"/>
          <p:nvPr/>
        </p:nvSpPr>
        <p:spPr>
          <a:xfrm>
            <a:off x="415800" y="478350"/>
            <a:ext cx="8312400" cy="316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202124"/>
                </a:solidFill>
                <a:latin typeface="Roboto"/>
                <a:ea typeface="Roboto"/>
                <a:cs typeface="Roboto"/>
                <a:sym typeface="Roboto"/>
              </a:rPr>
              <a:t>You</a:t>
            </a:r>
            <a:r>
              <a:rPr lang="en" sz="700">
                <a:solidFill>
                  <a:srgbClr val="5F6368"/>
                </a:solidFill>
                <a:latin typeface="Roboto"/>
                <a:ea typeface="Roboto"/>
                <a:cs typeface="Roboto"/>
                <a:sym typeface="Roboto"/>
              </a:rPr>
              <a:t>7:17 PM</a:t>
            </a:r>
            <a:endParaRPr sz="700">
              <a:solidFill>
                <a:srgbClr val="5F6368"/>
              </a:solidFill>
              <a:latin typeface="Roboto"/>
              <a:ea typeface="Roboto"/>
              <a:cs typeface="Roboto"/>
              <a:sym typeface="Roboto"/>
            </a:endParaRPr>
          </a:p>
          <a:p>
            <a:pPr indent="0" lvl="0" marL="0" rtl="0" algn="l">
              <a:lnSpc>
                <a:spcPct val="150000"/>
              </a:lnSpc>
              <a:spcBef>
                <a:spcPts val="0"/>
              </a:spcBef>
              <a:spcAft>
                <a:spcPts val="0"/>
              </a:spcAft>
              <a:buNone/>
            </a:pPr>
            <a:r>
              <a:rPr lang="en" sz="700" u="sng">
                <a:solidFill>
                  <a:srgbClr val="3367D6"/>
                </a:solidFill>
                <a:latin typeface="Roboto"/>
                <a:ea typeface="Roboto"/>
                <a:cs typeface="Roboto"/>
                <a:sym typeface="Roboto"/>
                <a:hlinkClick r:id="rId3">
                  <a:extLst>
                    <a:ext uri="{A12FA001-AC4F-418D-AE19-62706E023703}">
                      <ahyp:hlinkClr val="tx"/>
                    </a:ext>
                  </a:extLst>
                </a:hlinkClick>
              </a:rPr>
              <a:t>https://docs.google.com/document/d/1LL65kxZvi4g-celBSzYraYeatii4Ttcsg7rCi1NJuwE/edit#heading=h.vjxi1tjcbiwg</a:t>
            </a:r>
            <a:endParaRPr sz="700" u="sng">
              <a:solidFill>
                <a:srgbClr val="3367D6"/>
              </a:solidFill>
              <a:latin typeface="Roboto"/>
              <a:ea typeface="Roboto"/>
              <a:cs typeface="Roboto"/>
              <a:sym typeface="Roboto"/>
            </a:endParaRPr>
          </a:p>
          <a:p>
            <a:pPr indent="0" lvl="0" marL="0" rtl="0" algn="l">
              <a:spcBef>
                <a:spcPts val="0"/>
              </a:spcBef>
              <a:spcAft>
                <a:spcPts val="0"/>
              </a:spcAft>
              <a:buNone/>
            </a:pPr>
            <a:r>
              <a:rPr lang="en" sz="700">
                <a:solidFill>
                  <a:srgbClr val="202124"/>
                </a:solidFill>
                <a:latin typeface="Roboto"/>
                <a:ea typeface="Roboto"/>
                <a:cs typeface="Roboto"/>
                <a:sym typeface="Roboto"/>
              </a:rPr>
              <a:t>You</a:t>
            </a:r>
            <a:r>
              <a:rPr lang="en" sz="700">
                <a:solidFill>
                  <a:srgbClr val="5F6368"/>
                </a:solidFill>
                <a:latin typeface="Roboto"/>
                <a:ea typeface="Roboto"/>
                <a:cs typeface="Roboto"/>
                <a:sym typeface="Roboto"/>
              </a:rPr>
              <a:t>7:56 PM</a:t>
            </a:r>
            <a:endParaRPr sz="700">
              <a:solidFill>
                <a:srgbClr val="5F6368"/>
              </a:solidFill>
              <a:latin typeface="Roboto"/>
              <a:ea typeface="Roboto"/>
              <a:cs typeface="Roboto"/>
              <a:sym typeface="Roboto"/>
            </a:endParaRPr>
          </a:p>
          <a:p>
            <a:pPr indent="0" lvl="0" marL="0" rtl="0" algn="l">
              <a:lnSpc>
                <a:spcPct val="150000"/>
              </a:lnSpc>
              <a:spcBef>
                <a:spcPts val="0"/>
              </a:spcBef>
              <a:spcAft>
                <a:spcPts val="0"/>
              </a:spcAft>
              <a:buNone/>
            </a:pPr>
            <a:r>
              <a:rPr lang="en" sz="700" u="sng">
                <a:solidFill>
                  <a:srgbClr val="3367D6"/>
                </a:solidFill>
                <a:latin typeface="Roboto"/>
                <a:ea typeface="Roboto"/>
                <a:cs typeface="Roboto"/>
                <a:sym typeface="Roboto"/>
                <a:hlinkClick r:id="rId4">
                  <a:extLst>
                    <a:ext uri="{A12FA001-AC4F-418D-AE19-62706E023703}">
                      <ahyp:hlinkClr val="tx"/>
                    </a:ext>
                  </a:extLst>
                </a:hlinkClick>
              </a:rPr>
              <a:t>https://docs.google.com/document/d/1MU4GUG5GIae4vVu7loqoQYI4YBFCCv_peDimVqe1ROk/edit#heading=h.r0bdbxwlvn3c</a:t>
            </a:r>
            <a:endParaRPr sz="700" u="sng">
              <a:solidFill>
                <a:srgbClr val="3367D6"/>
              </a:solidFill>
              <a:latin typeface="Roboto"/>
              <a:ea typeface="Roboto"/>
              <a:cs typeface="Roboto"/>
              <a:sym typeface="Roboto"/>
            </a:endParaRPr>
          </a:p>
          <a:p>
            <a:pPr indent="0" lvl="0" marL="0" rtl="0" algn="l">
              <a:spcBef>
                <a:spcPts val="0"/>
              </a:spcBef>
              <a:spcAft>
                <a:spcPts val="0"/>
              </a:spcAft>
              <a:buNone/>
            </a:pPr>
            <a:r>
              <a:rPr lang="en" sz="700">
                <a:solidFill>
                  <a:srgbClr val="202124"/>
                </a:solidFill>
                <a:latin typeface="Roboto"/>
                <a:ea typeface="Roboto"/>
                <a:cs typeface="Roboto"/>
                <a:sym typeface="Roboto"/>
              </a:rPr>
              <a:t>Diana Alejandra Cuevas Salazar</a:t>
            </a:r>
            <a:r>
              <a:rPr lang="en" sz="700">
                <a:solidFill>
                  <a:srgbClr val="5F6368"/>
                </a:solidFill>
                <a:latin typeface="Roboto"/>
                <a:ea typeface="Roboto"/>
                <a:cs typeface="Roboto"/>
                <a:sym typeface="Roboto"/>
              </a:rPr>
              <a:t>8:31 PM</a:t>
            </a:r>
            <a:endParaRPr sz="700">
              <a:solidFill>
                <a:srgbClr val="5F6368"/>
              </a:solidFill>
              <a:latin typeface="Roboto"/>
              <a:ea typeface="Roboto"/>
              <a:cs typeface="Roboto"/>
              <a:sym typeface="Roboto"/>
            </a:endParaRPr>
          </a:p>
          <a:p>
            <a:pPr indent="0" lvl="0" marL="0" rtl="0" algn="l">
              <a:lnSpc>
                <a:spcPct val="150000"/>
              </a:lnSpc>
              <a:spcBef>
                <a:spcPts val="0"/>
              </a:spcBef>
              <a:spcAft>
                <a:spcPts val="0"/>
              </a:spcAft>
              <a:buNone/>
            </a:pPr>
            <a:r>
              <a:rPr lang="en" sz="700" u="sng">
                <a:solidFill>
                  <a:srgbClr val="3367D6"/>
                </a:solidFill>
                <a:latin typeface="Roboto"/>
                <a:ea typeface="Roboto"/>
                <a:cs typeface="Roboto"/>
                <a:sym typeface="Roboto"/>
                <a:hlinkClick r:id="rId5">
                  <a:extLst>
                    <a:ext uri="{A12FA001-AC4F-418D-AE19-62706E023703}">
                      <ahyp:hlinkClr val="tx"/>
                    </a:ext>
                  </a:extLst>
                </a:hlinkClick>
              </a:rPr>
              <a:t>https://www.tensorflow.org/text/guide/word_embeddings</a:t>
            </a:r>
            <a:endParaRPr sz="700" u="sng">
              <a:solidFill>
                <a:srgbClr val="3367D6"/>
              </a:solidFill>
              <a:latin typeface="Roboto"/>
              <a:ea typeface="Roboto"/>
              <a:cs typeface="Roboto"/>
              <a:sym typeface="Roboto"/>
            </a:endParaRPr>
          </a:p>
          <a:p>
            <a:pPr indent="0" lvl="0" marL="0" rtl="0" algn="l">
              <a:spcBef>
                <a:spcPts val="0"/>
              </a:spcBef>
              <a:spcAft>
                <a:spcPts val="0"/>
              </a:spcAft>
              <a:buNone/>
            </a:pPr>
            <a:r>
              <a:rPr lang="en" sz="700">
                <a:solidFill>
                  <a:srgbClr val="202124"/>
                </a:solidFill>
                <a:latin typeface="Roboto"/>
                <a:ea typeface="Roboto"/>
                <a:cs typeface="Roboto"/>
                <a:sym typeface="Roboto"/>
              </a:rPr>
              <a:t>Diana Alejandra Cuevas Salazar</a:t>
            </a:r>
            <a:r>
              <a:rPr lang="en" sz="700">
                <a:solidFill>
                  <a:srgbClr val="5F6368"/>
                </a:solidFill>
                <a:latin typeface="Roboto"/>
                <a:ea typeface="Roboto"/>
                <a:cs typeface="Roboto"/>
                <a:sym typeface="Roboto"/>
              </a:rPr>
              <a:t>8:50 PM</a:t>
            </a:r>
            <a:endParaRPr sz="700">
              <a:solidFill>
                <a:srgbClr val="5F6368"/>
              </a:solidFill>
              <a:latin typeface="Roboto"/>
              <a:ea typeface="Roboto"/>
              <a:cs typeface="Roboto"/>
              <a:sym typeface="Roboto"/>
            </a:endParaRPr>
          </a:p>
          <a:p>
            <a:pPr indent="0" lvl="0" marL="0" rtl="0" algn="l">
              <a:lnSpc>
                <a:spcPct val="150000"/>
              </a:lnSpc>
              <a:spcBef>
                <a:spcPts val="0"/>
              </a:spcBef>
              <a:spcAft>
                <a:spcPts val="0"/>
              </a:spcAft>
              <a:buNone/>
            </a:pPr>
            <a:r>
              <a:rPr lang="en" sz="700" u="sng">
                <a:solidFill>
                  <a:srgbClr val="3367D6"/>
                </a:solidFill>
                <a:latin typeface="Roboto"/>
                <a:ea typeface="Roboto"/>
                <a:cs typeface="Roboto"/>
                <a:sym typeface="Roboto"/>
                <a:hlinkClick r:id="rId6">
                  <a:extLst>
                    <a:ext uri="{A12FA001-AC4F-418D-AE19-62706E023703}">
                      <ahyp:hlinkClr val="tx"/>
                    </a:ext>
                  </a:extLst>
                </a:hlinkClick>
              </a:rPr>
              <a:t>https://medium.com/@ormax563jj/an%C3%A1lisis-de-sentimientos-clasificando-canciones-con-python-c928e112a8f6</a:t>
            </a:r>
            <a:endParaRPr sz="700" u="sng">
              <a:solidFill>
                <a:srgbClr val="3367D6"/>
              </a:solidFill>
              <a:latin typeface="Roboto"/>
              <a:ea typeface="Roboto"/>
              <a:cs typeface="Roboto"/>
              <a:sym typeface="Roboto"/>
            </a:endParaRPr>
          </a:p>
          <a:p>
            <a:pPr indent="0" lvl="0" marL="0" rtl="0" algn="l">
              <a:spcBef>
                <a:spcPts val="0"/>
              </a:spcBef>
              <a:spcAft>
                <a:spcPts val="0"/>
              </a:spcAft>
              <a:buNone/>
            </a:pPr>
            <a:r>
              <a:rPr lang="en" sz="700">
                <a:solidFill>
                  <a:srgbClr val="202124"/>
                </a:solidFill>
                <a:latin typeface="Roboto"/>
                <a:ea typeface="Roboto"/>
                <a:cs typeface="Roboto"/>
                <a:sym typeface="Roboto"/>
              </a:rPr>
              <a:t>Diana Alejandra Cuevas Salazar</a:t>
            </a:r>
            <a:r>
              <a:rPr lang="en" sz="700">
                <a:solidFill>
                  <a:srgbClr val="5F6368"/>
                </a:solidFill>
                <a:latin typeface="Roboto"/>
                <a:ea typeface="Roboto"/>
                <a:cs typeface="Roboto"/>
                <a:sym typeface="Roboto"/>
              </a:rPr>
              <a:t>8:54 PM</a:t>
            </a:r>
            <a:endParaRPr sz="700">
              <a:solidFill>
                <a:srgbClr val="5F6368"/>
              </a:solidFill>
              <a:latin typeface="Roboto"/>
              <a:ea typeface="Roboto"/>
              <a:cs typeface="Roboto"/>
              <a:sym typeface="Roboto"/>
            </a:endParaRPr>
          </a:p>
          <a:p>
            <a:pPr indent="0" lvl="0" marL="0" rtl="0" algn="l">
              <a:lnSpc>
                <a:spcPct val="150000"/>
              </a:lnSpc>
              <a:spcBef>
                <a:spcPts val="0"/>
              </a:spcBef>
              <a:spcAft>
                <a:spcPts val="0"/>
              </a:spcAft>
              <a:buNone/>
            </a:pPr>
            <a:r>
              <a:rPr lang="en" sz="700" u="sng">
                <a:solidFill>
                  <a:srgbClr val="3367D6"/>
                </a:solidFill>
                <a:latin typeface="Roboto"/>
                <a:ea typeface="Roboto"/>
                <a:cs typeface="Roboto"/>
                <a:sym typeface="Roboto"/>
                <a:hlinkClick r:id="rId7">
                  <a:extLst>
                    <a:ext uri="{A12FA001-AC4F-418D-AE19-62706E023703}">
                      <ahyp:hlinkClr val="tx"/>
                    </a:ext>
                  </a:extLst>
                </a:hlinkClick>
              </a:rPr>
              <a:t>https://www.tensorflow.org/tutorials/text/image_captioning</a:t>
            </a:r>
            <a:endParaRPr sz="700" u="sng">
              <a:solidFill>
                <a:srgbClr val="3367D6"/>
              </a:solidFill>
              <a:latin typeface="Roboto"/>
              <a:ea typeface="Roboto"/>
              <a:cs typeface="Roboto"/>
              <a:sym typeface="Roboto"/>
            </a:endParaRPr>
          </a:p>
          <a:p>
            <a:pPr indent="0" lvl="0" marL="0" rtl="0" algn="l">
              <a:spcBef>
                <a:spcPts val="0"/>
              </a:spcBef>
              <a:spcAft>
                <a:spcPts val="0"/>
              </a:spcAft>
              <a:buNone/>
            </a:pPr>
            <a:r>
              <a:rPr lang="en" sz="700">
                <a:solidFill>
                  <a:srgbClr val="202124"/>
                </a:solidFill>
                <a:latin typeface="Roboto"/>
                <a:ea typeface="Roboto"/>
                <a:cs typeface="Roboto"/>
                <a:sym typeface="Roboto"/>
              </a:rPr>
              <a:t>You</a:t>
            </a:r>
            <a:r>
              <a:rPr lang="en" sz="700">
                <a:solidFill>
                  <a:srgbClr val="5F6368"/>
                </a:solidFill>
                <a:latin typeface="Roboto"/>
                <a:ea typeface="Roboto"/>
                <a:cs typeface="Roboto"/>
                <a:sym typeface="Roboto"/>
              </a:rPr>
              <a:t>8:58 PM</a:t>
            </a:r>
            <a:endParaRPr sz="700">
              <a:solidFill>
                <a:srgbClr val="5F6368"/>
              </a:solidFill>
              <a:latin typeface="Roboto"/>
              <a:ea typeface="Roboto"/>
              <a:cs typeface="Roboto"/>
              <a:sym typeface="Roboto"/>
            </a:endParaRPr>
          </a:p>
          <a:p>
            <a:pPr indent="0" lvl="0" marL="0" rtl="0" algn="l">
              <a:lnSpc>
                <a:spcPct val="150000"/>
              </a:lnSpc>
              <a:spcBef>
                <a:spcPts val="0"/>
              </a:spcBef>
              <a:spcAft>
                <a:spcPts val="0"/>
              </a:spcAft>
              <a:buNone/>
            </a:pPr>
            <a:r>
              <a:rPr lang="en" sz="700" u="sng">
                <a:solidFill>
                  <a:srgbClr val="3367D6"/>
                </a:solidFill>
                <a:latin typeface="Roboto"/>
                <a:ea typeface="Roboto"/>
                <a:cs typeface="Roboto"/>
                <a:sym typeface="Roboto"/>
                <a:hlinkClick r:id="rId8">
                  <a:extLst>
                    <a:ext uri="{A12FA001-AC4F-418D-AE19-62706E023703}">
                      <ahyp:hlinkClr val="tx"/>
                    </a:ext>
                  </a:extLst>
                </a:hlinkClick>
              </a:rPr>
              <a:t>https://towardsdatascience.com/sequence-models-and-recurrent-neural-networks-rnns-62cadeb4f1e1</a:t>
            </a:r>
            <a:endParaRPr sz="700" u="sng">
              <a:solidFill>
                <a:srgbClr val="3367D6"/>
              </a:solidFill>
              <a:latin typeface="Roboto"/>
              <a:ea typeface="Roboto"/>
              <a:cs typeface="Roboto"/>
              <a:sym typeface="Roboto"/>
            </a:endParaRPr>
          </a:p>
          <a:p>
            <a:pPr indent="0" lvl="0" marL="0" rtl="0" algn="l">
              <a:spcBef>
                <a:spcPts val="0"/>
              </a:spcBef>
              <a:spcAft>
                <a:spcPts val="0"/>
              </a:spcAft>
              <a:buNone/>
            </a:pPr>
            <a:r>
              <a:rPr lang="en" sz="700">
                <a:solidFill>
                  <a:srgbClr val="202124"/>
                </a:solidFill>
                <a:latin typeface="Roboto"/>
                <a:ea typeface="Roboto"/>
                <a:cs typeface="Roboto"/>
                <a:sym typeface="Roboto"/>
              </a:rPr>
              <a:t>Diana Alejandra Cuevas Salazar</a:t>
            </a:r>
            <a:r>
              <a:rPr lang="en" sz="700">
                <a:solidFill>
                  <a:srgbClr val="5F6368"/>
                </a:solidFill>
                <a:latin typeface="Roboto"/>
                <a:ea typeface="Roboto"/>
                <a:cs typeface="Roboto"/>
                <a:sym typeface="Roboto"/>
              </a:rPr>
              <a:t>9:02 PM</a:t>
            </a:r>
            <a:endParaRPr sz="700">
              <a:solidFill>
                <a:srgbClr val="5F6368"/>
              </a:solidFill>
              <a:latin typeface="Roboto"/>
              <a:ea typeface="Roboto"/>
              <a:cs typeface="Roboto"/>
              <a:sym typeface="Roboto"/>
            </a:endParaRPr>
          </a:p>
          <a:p>
            <a:pPr indent="0" lvl="0" marL="0" rtl="0" algn="l">
              <a:lnSpc>
                <a:spcPct val="150000"/>
              </a:lnSpc>
              <a:spcBef>
                <a:spcPts val="0"/>
              </a:spcBef>
              <a:spcAft>
                <a:spcPts val="0"/>
              </a:spcAft>
              <a:buNone/>
            </a:pPr>
            <a:r>
              <a:rPr lang="en" sz="700" u="sng">
                <a:solidFill>
                  <a:srgbClr val="3367D6"/>
                </a:solidFill>
                <a:latin typeface="Roboto"/>
                <a:ea typeface="Roboto"/>
                <a:cs typeface="Roboto"/>
                <a:sym typeface="Roboto"/>
                <a:hlinkClick r:id="rId9">
                  <a:extLst>
                    <a:ext uri="{A12FA001-AC4F-418D-AE19-62706E023703}">
                      <ahyp:hlinkClr val="tx"/>
                    </a:ext>
                  </a:extLst>
                </a:hlinkClick>
              </a:rPr>
              <a:t>https://www.tensorflow.org/text/tutorials/text_generation#generate_text</a:t>
            </a:r>
            <a:endParaRPr sz="700" u="sng">
              <a:solidFill>
                <a:srgbClr val="3367D6"/>
              </a:solidFill>
              <a:latin typeface="Roboto"/>
              <a:ea typeface="Roboto"/>
              <a:cs typeface="Roboto"/>
              <a:sym typeface="Roboto"/>
            </a:endParaRPr>
          </a:p>
          <a:p>
            <a:pPr indent="0" lvl="0" marL="0" rtl="0" algn="l">
              <a:lnSpc>
                <a:spcPct val="150000"/>
              </a:lnSpc>
              <a:spcBef>
                <a:spcPts val="0"/>
              </a:spcBef>
              <a:spcAft>
                <a:spcPts val="0"/>
              </a:spcAft>
              <a:buNone/>
            </a:pPr>
            <a:r>
              <a:t/>
            </a:r>
            <a:endParaRPr sz="1000" u="sng">
              <a:solidFill>
                <a:srgbClr val="3367D6"/>
              </a:solidFill>
              <a:latin typeface="Roboto"/>
              <a:ea typeface="Roboto"/>
              <a:cs typeface="Roboto"/>
              <a:sym typeface="Roboto"/>
            </a:endParaRPr>
          </a:p>
          <a:p>
            <a:pPr indent="0" lvl="0" marL="0" rtl="0" algn="l">
              <a:lnSpc>
                <a:spcPct val="150000"/>
              </a:lnSpc>
              <a:spcBef>
                <a:spcPts val="0"/>
              </a:spcBef>
              <a:spcAft>
                <a:spcPts val="0"/>
              </a:spcAft>
              <a:buNone/>
            </a:pPr>
            <a:r>
              <a:t/>
            </a:r>
            <a:endParaRPr sz="1000" u="sng">
              <a:solidFill>
                <a:srgbClr val="3367D6"/>
              </a:solidFill>
              <a:latin typeface="Roboto"/>
              <a:ea typeface="Roboto"/>
              <a:cs typeface="Roboto"/>
              <a:sym typeface="Roboto"/>
            </a:endParaRPr>
          </a:p>
          <a:p>
            <a:pPr indent="0" lvl="0" marL="0" rtl="0" algn="l">
              <a:lnSpc>
                <a:spcPct val="150000"/>
              </a:lnSpc>
              <a:spcBef>
                <a:spcPts val="0"/>
              </a:spcBef>
              <a:spcAft>
                <a:spcPts val="0"/>
              </a:spcAft>
              <a:buNone/>
            </a:pPr>
            <a:r>
              <a:rPr lang="en" sz="1000" u="sng">
                <a:solidFill>
                  <a:srgbClr val="3367D6"/>
                </a:solidFill>
                <a:latin typeface="Roboto"/>
                <a:ea typeface="Roboto"/>
                <a:cs typeface="Roboto"/>
                <a:sym typeface="Roboto"/>
              </a:rPr>
              <a:t>https://gist.github.com/Ormax563</a:t>
            </a:r>
            <a:endParaRPr sz="1000" u="sng">
              <a:solidFill>
                <a:srgbClr val="3367D6"/>
              </a:solidFill>
              <a:latin typeface="Roboto"/>
              <a:ea typeface="Roboto"/>
              <a:cs typeface="Roboto"/>
              <a:sym typeface="Roboto"/>
            </a:endParaRPr>
          </a:p>
          <a:p>
            <a:pPr indent="0" lvl="0" marL="0" rtl="0" algn="l">
              <a:lnSpc>
                <a:spcPct val="150000"/>
              </a:lnSpc>
              <a:spcBef>
                <a:spcPts val="0"/>
              </a:spcBef>
              <a:spcAft>
                <a:spcPts val="0"/>
              </a:spcAft>
              <a:buNone/>
            </a:pPr>
            <a:r>
              <a:t/>
            </a:r>
            <a:endParaRPr sz="1000" u="sng">
              <a:solidFill>
                <a:srgbClr val="3367D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00">
                <a:solidFill>
                  <a:schemeClr val="dk1"/>
                </a:solidFill>
              </a:rPr>
              <a:t>https://towardsdatascience.com/introduction-to-natural-language-processing-nlp-323cc007df3d</a:t>
            </a:r>
            <a:endParaRPr sz="1000" u="sng">
              <a:solidFill>
                <a:srgbClr val="3367D6"/>
              </a:solidFill>
              <a:latin typeface="Roboto"/>
              <a:ea typeface="Roboto"/>
              <a:cs typeface="Roboto"/>
              <a:sym typeface="Roboto"/>
            </a:endParaRPr>
          </a:p>
        </p:txBody>
      </p:sp>
      <p:pic>
        <p:nvPicPr>
          <p:cNvPr id="629" name="Google Shape;629;p113"/>
          <p:cNvPicPr preferRelativeResize="0"/>
          <p:nvPr/>
        </p:nvPicPr>
        <p:blipFill>
          <a:blip r:embed="rId10">
            <a:alphaModFix/>
          </a:blip>
          <a:stretch>
            <a:fillRect/>
          </a:stretch>
        </p:blipFill>
        <p:spPr>
          <a:xfrm>
            <a:off x="5940825" y="1005750"/>
            <a:ext cx="2623700" cy="10739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9"/>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pic>
        <p:nvPicPr>
          <p:cNvPr id="280" name="Google Shape;280;p69"/>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
        <p:nvSpPr>
          <p:cNvPr id="281" name="Google Shape;281;p69"/>
          <p:cNvSpPr txBox="1"/>
          <p:nvPr/>
        </p:nvSpPr>
        <p:spPr>
          <a:xfrm>
            <a:off x="377250" y="958950"/>
            <a:ext cx="8389500" cy="3682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6:30 - 6:35 </a:t>
            </a:r>
            <a:r>
              <a:rPr b="1" lang="en" sz="2000">
                <a:solidFill>
                  <a:srgbClr val="1F1F1F"/>
                </a:solidFill>
                <a:highlight>
                  <a:schemeClr val="lt1"/>
                </a:highlight>
                <a:latin typeface="Montserrat"/>
                <a:ea typeface="Montserrat"/>
                <a:cs typeface="Montserrat"/>
                <a:sym typeface="Montserrat"/>
              </a:rPr>
              <a:t>Saludos </a:t>
            </a:r>
            <a:r>
              <a:rPr lang="en" sz="2000">
                <a:solidFill>
                  <a:srgbClr val="1F1F1F"/>
                </a:solidFill>
                <a:highlight>
                  <a:schemeClr val="lt1"/>
                </a:highlight>
                <a:latin typeface="Montserrat"/>
                <a:ea typeface="Montserrat"/>
                <a:cs typeface="Montserrat"/>
                <a:sym typeface="Montserrat"/>
              </a:rPr>
              <a:t>y</a:t>
            </a:r>
            <a:r>
              <a:rPr b="1" lang="en" sz="2000">
                <a:solidFill>
                  <a:srgbClr val="1F1F1F"/>
                </a:solidFill>
                <a:highlight>
                  <a:schemeClr val="lt1"/>
                </a:highlight>
                <a:latin typeface="Montserrat"/>
                <a:ea typeface="Montserrat"/>
                <a:cs typeface="Montserrat"/>
                <a:sym typeface="Montserrat"/>
              </a:rPr>
              <a:t> anuncios.</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6:35 - 6:40 </a:t>
            </a:r>
            <a:r>
              <a:rPr b="1" lang="en" sz="2000">
                <a:solidFill>
                  <a:srgbClr val="1F1F1F"/>
                </a:solidFill>
                <a:highlight>
                  <a:schemeClr val="lt1"/>
                </a:highlight>
                <a:latin typeface="Montserrat"/>
                <a:ea typeface="Montserrat"/>
                <a:cs typeface="Montserrat"/>
                <a:sym typeface="Montserrat"/>
              </a:rPr>
              <a:t>Objetivos </a:t>
            </a:r>
            <a:r>
              <a:rPr lang="en" sz="2000">
                <a:solidFill>
                  <a:srgbClr val="1F1F1F"/>
                </a:solidFill>
                <a:highlight>
                  <a:schemeClr val="lt1"/>
                </a:highlight>
                <a:latin typeface="Montserrat"/>
                <a:ea typeface="Montserrat"/>
                <a:cs typeface="Montserrat"/>
                <a:sym typeface="Montserrat"/>
              </a:rPr>
              <a:t>de</a:t>
            </a:r>
            <a:r>
              <a:rPr b="1" lang="en" sz="2000">
                <a:solidFill>
                  <a:srgbClr val="1F1F1F"/>
                </a:solidFill>
                <a:highlight>
                  <a:schemeClr val="lt1"/>
                </a:highlight>
                <a:latin typeface="Montserrat"/>
                <a:ea typeface="Montserrat"/>
                <a:cs typeface="Montserrat"/>
                <a:sym typeface="Montserrat"/>
              </a:rPr>
              <a:t> aprendizaje.</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6:40 - 7:10 Presentacion: Intro a NLP</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7:10 - 8:10 Notebook:  Intro a NLP</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8:10 - 8:25 </a:t>
            </a:r>
            <a:r>
              <a:rPr b="1" lang="en" sz="2000">
                <a:solidFill>
                  <a:srgbClr val="1F1F1F"/>
                </a:solidFill>
                <a:highlight>
                  <a:schemeClr val="lt1"/>
                </a:highlight>
                <a:latin typeface="Montserrat"/>
                <a:ea typeface="Montserrat"/>
                <a:cs typeface="Montserrat"/>
                <a:sym typeface="Montserrat"/>
              </a:rPr>
              <a:t>BREAK.</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8:25 - 9:20 Challenge: </a:t>
            </a:r>
            <a:r>
              <a:rPr lang="en" sz="2000">
                <a:solidFill>
                  <a:srgbClr val="1F1F1F"/>
                </a:solidFill>
                <a:highlight>
                  <a:schemeClr val="lt1"/>
                </a:highlight>
                <a:latin typeface="Montserrat"/>
                <a:ea typeface="Montserrat"/>
                <a:cs typeface="Montserrat"/>
                <a:sym typeface="Montserrat"/>
              </a:rPr>
              <a:t>Tweets en desastres</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9:20 - 9:30 </a:t>
            </a:r>
            <a:r>
              <a:rPr b="1" lang="en" sz="2000">
                <a:solidFill>
                  <a:srgbClr val="1F1F1F"/>
                </a:solidFill>
                <a:highlight>
                  <a:srgbClr val="FFFFFF"/>
                </a:highlight>
                <a:latin typeface="Montserrat"/>
                <a:ea typeface="Montserrat"/>
                <a:cs typeface="Montserrat"/>
                <a:sym typeface="Montserrat"/>
              </a:rPr>
              <a:t>Dudas</a:t>
            </a:r>
            <a:r>
              <a:rPr lang="en" sz="2000">
                <a:solidFill>
                  <a:srgbClr val="1F1F1F"/>
                </a:solidFill>
                <a:highlight>
                  <a:srgbClr val="FFFFFF"/>
                </a:highlight>
                <a:latin typeface="Montserrat"/>
                <a:ea typeface="Montserrat"/>
                <a:cs typeface="Montserrat"/>
                <a:sym typeface="Montserrat"/>
              </a:rPr>
              <a:t>, </a:t>
            </a:r>
            <a:r>
              <a:rPr b="1" lang="en" sz="2000">
                <a:solidFill>
                  <a:srgbClr val="1F1F1F"/>
                </a:solidFill>
                <a:highlight>
                  <a:srgbClr val="FFFFFF"/>
                </a:highlight>
                <a:latin typeface="Montserrat"/>
                <a:ea typeface="Montserrat"/>
                <a:cs typeface="Montserrat"/>
                <a:sym typeface="Montserrat"/>
              </a:rPr>
              <a:t>conclusiones </a:t>
            </a:r>
            <a:r>
              <a:rPr lang="en" sz="2000">
                <a:solidFill>
                  <a:srgbClr val="1F1F1F"/>
                </a:solidFill>
                <a:highlight>
                  <a:srgbClr val="FFFFFF"/>
                </a:highlight>
                <a:latin typeface="Montserrat"/>
                <a:ea typeface="Montserrat"/>
                <a:cs typeface="Montserrat"/>
                <a:sym typeface="Montserrat"/>
              </a:rPr>
              <a:t>y despedida.</a:t>
            </a:r>
            <a:endParaRPr sz="2000">
              <a:solidFill>
                <a:srgbClr val="1F1F1F"/>
              </a:solidFill>
              <a:highlight>
                <a:srgbClr val="FFFFFF"/>
              </a:highlight>
              <a:latin typeface="Montserrat"/>
              <a:ea typeface="Montserrat"/>
              <a:cs typeface="Montserrat"/>
              <a:sym typeface="Montserrat"/>
            </a:endParaRPr>
          </a:p>
        </p:txBody>
      </p:sp>
      <p:pic>
        <p:nvPicPr>
          <p:cNvPr id="282" name="Google Shape;282;p69"/>
          <p:cNvPicPr preferRelativeResize="0"/>
          <p:nvPr/>
        </p:nvPicPr>
        <p:blipFill rotWithShape="1">
          <a:blip r:embed="rId4">
            <a:alphaModFix/>
          </a:blip>
          <a:srcRect b="0" l="0" r="0" t="0"/>
          <a:stretch/>
        </p:blipFill>
        <p:spPr>
          <a:xfrm>
            <a:off x="6657475" y="813325"/>
            <a:ext cx="1352075" cy="1352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sp>
        <p:nvSpPr>
          <p:cNvPr id="634" name="Google Shape;634;p114"/>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Objetivos de aprendizaje</a:t>
            </a:r>
            <a:r>
              <a:rPr lang="en" sz="2100">
                <a:solidFill>
                  <a:srgbClr val="E8E7E3"/>
                </a:solidFill>
              </a:rPr>
              <a:t>🐱‍💻 </a:t>
            </a:r>
            <a:r>
              <a:rPr lang="en" sz="1100">
                <a:solidFill>
                  <a:srgbClr val="FF0000"/>
                </a:solidFill>
              </a:rPr>
              <a:t>FALTA DE EDITAR</a:t>
            </a:r>
            <a:endParaRPr sz="1100">
              <a:solidFill>
                <a:srgbClr val="FF0000"/>
              </a:solidFill>
            </a:endParaRPr>
          </a:p>
          <a:p>
            <a:pPr indent="0" lvl="0" marL="0" marR="0" rtl="0" algn="ctr">
              <a:lnSpc>
                <a:spcPct val="100000"/>
              </a:lnSpc>
              <a:spcBef>
                <a:spcPts val="0"/>
              </a:spcBef>
              <a:spcAft>
                <a:spcPts val="0"/>
              </a:spcAft>
              <a:buClr>
                <a:srgbClr val="000000"/>
              </a:buClr>
              <a:buSzPts val="3600"/>
              <a:buFont typeface="Arial"/>
              <a:buNone/>
            </a:pPr>
            <a:r>
              <a:t/>
            </a:r>
            <a:endParaRPr sz="2100">
              <a:solidFill>
                <a:srgbClr val="E8E7E3"/>
              </a:solidFill>
            </a:endParaRPr>
          </a:p>
        </p:txBody>
      </p:sp>
      <p:pic>
        <p:nvPicPr>
          <p:cNvPr id="635" name="Google Shape;635;p114"/>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
        <p:nvSpPr>
          <p:cNvPr id="636" name="Google Shape;636;p114"/>
          <p:cNvSpPr txBox="1"/>
          <p:nvPr/>
        </p:nvSpPr>
        <p:spPr>
          <a:xfrm>
            <a:off x="619950" y="1254613"/>
            <a:ext cx="7904100" cy="324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🦮Vamos a introducirnos en el tema: </a:t>
            </a:r>
            <a:r>
              <a:rPr b="1" lang="en" sz="1800">
                <a:solidFill>
                  <a:schemeClr val="dk1"/>
                </a:solidFill>
                <a:latin typeface="Montserrat"/>
                <a:ea typeface="Montserrat"/>
                <a:cs typeface="Montserrat"/>
                <a:sym typeface="Montserrat"/>
              </a:rPr>
              <a:t>Natural Language Processing</a:t>
            </a:r>
            <a:r>
              <a:rPr b="1" lang="en" sz="1800">
                <a:solidFill>
                  <a:srgbClr val="E8E7E3"/>
                </a:solidFill>
              </a:rPr>
              <a:t>💻🐍👅</a:t>
            </a:r>
            <a:r>
              <a:rPr lang="en" sz="1800">
                <a:solidFill>
                  <a:schemeClr val="dk1"/>
                </a:solidFill>
                <a:latin typeface="Montserrat"/>
                <a:ea typeface="Montserrat"/>
                <a:cs typeface="Montserrat"/>
                <a:sym typeface="Montserrat"/>
              </a:rPr>
              <a:t>, ademas </a:t>
            </a:r>
            <a:r>
              <a:rPr b="1" lang="en" sz="1800">
                <a:solidFill>
                  <a:schemeClr val="dk1"/>
                </a:solidFill>
                <a:latin typeface="Montserrat"/>
                <a:ea typeface="Montserrat"/>
                <a:cs typeface="Montserrat"/>
                <a:sym typeface="Montserrat"/>
              </a:rPr>
              <a:t>aprenderemos</a:t>
            </a:r>
            <a:r>
              <a:rPr lang="en" sz="1800">
                <a:solidFill>
                  <a:srgbClr val="E8E7E3"/>
                </a:solidFill>
              </a:rPr>
              <a:t>🐱‍💻</a:t>
            </a:r>
            <a:r>
              <a:rPr lang="en" sz="1800">
                <a:solidFill>
                  <a:schemeClr val="dk1"/>
                </a:solidFill>
                <a:latin typeface="Montserrat"/>
                <a:ea typeface="Montserrat"/>
                <a:cs typeface="Montserrat"/>
                <a:sym typeface="Montserrat"/>
              </a:rPr>
              <a:t> lo que es un </a:t>
            </a:r>
            <a:r>
              <a:rPr b="1" lang="en" sz="1800">
                <a:solidFill>
                  <a:schemeClr val="dk1"/>
                </a:solidFill>
                <a:latin typeface="Montserrat"/>
                <a:ea typeface="Montserrat"/>
                <a:cs typeface="Montserrat"/>
                <a:sym typeface="Montserrat"/>
              </a:rPr>
              <a:t>modelo secuencial</a:t>
            </a:r>
            <a:r>
              <a:rPr lang="en" sz="1800">
                <a:solidFill>
                  <a:schemeClr val="dk1"/>
                </a:solidFill>
                <a:latin typeface="Montserrat"/>
                <a:ea typeface="Montserrat"/>
                <a:cs typeface="Montserrat"/>
                <a:sym typeface="Montserrat"/>
              </a:rPr>
              <a:t> y a haremos uso de</a:t>
            </a:r>
            <a:r>
              <a:rPr b="1" lang="en" sz="1800">
                <a:solidFill>
                  <a:schemeClr val="dk1"/>
                </a:solidFill>
                <a:latin typeface="Montserrat"/>
                <a:ea typeface="Montserrat"/>
                <a:cs typeface="Montserrat"/>
                <a:sym typeface="Montserrat"/>
              </a:rPr>
              <a:t> Recurrent Neural Networks</a:t>
            </a:r>
            <a:r>
              <a:rPr b="1" lang="en" sz="1800">
                <a:solidFill>
                  <a:srgbClr val="E8E7E3"/>
                </a:solidFill>
              </a:rPr>
              <a:t>💻</a:t>
            </a:r>
            <a:r>
              <a:rPr lang="en" sz="1800">
                <a:solidFill>
                  <a:srgbClr val="E8E7E3"/>
                </a:solidFill>
              </a:rPr>
              <a:t>🚀</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Trabajaremos ejemplos con la herramienta de </a:t>
            </a:r>
            <a:r>
              <a:rPr b="1" lang="en" sz="1800">
                <a:solidFill>
                  <a:schemeClr val="dk1"/>
                </a:solidFill>
                <a:latin typeface="Montserrat"/>
                <a:ea typeface="Montserrat"/>
                <a:cs typeface="Montserrat"/>
                <a:sym typeface="Montserrat"/>
              </a:rPr>
              <a:t>TensorFlow</a:t>
            </a:r>
            <a:r>
              <a:rPr lang="en" sz="1800">
                <a:solidFill>
                  <a:schemeClr val="dk1"/>
                </a:solidFill>
                <a:latin typeface="Montserrat"/>
                <a:ea typeface="Montserrat"/>
                <a:cs typeface="Montserrat"/>
                <a:sym typeface="Montserrat"/>
              </a:rPr>
              <a:t> 👩‍💻 para</a:t>
            </a:r>
            <a:r>
              <a:rPr b="1" lang="en" sz="1800">
                <a:solidFill>
                  <a:schemeClr val="dk1"/>
                </a:solidFill>
                <a:latin typeface="Montserrat"/>
                <a:ea typeface="Montserrat"/>
                <a:cs typeface="Montserrat"/>
                <a:sym typeface="Montserrat"/>
              </a:rPr>
              <a:t> procesar el texto, crear lotes de entrenamiento, construir, probar y entrenar un modelo y finalmente generar texto</a:t>
            </a:r>
            <a:r>
              <a:rPr lang="en" sz="1800">
                <a:solidFill>
                  <a:schemeClr val="dk1"/>
                </a:solidFill>
                <a:latin typeface="Montserrat"/>
                <a:ea typeface="Montserrat"/>
                <a:cs typeface="Montserrat"/>
                <a:sym typeface="Montserrat"/>
              </a:rPr>
              <a:t>.</a:t>
            </a:r>
            <a:endParaRPr sz="1700">
              <a:solidFill>
                <a:srgbClr val="202124"/>
              </a:solidFill>
              <a:highlight>
                <a:srgbClr val="FFFFFF"/>
              </a:highlight>
            </a:endParaRPr>
          </a:p>
          <a:p>
            <a:pPr indent="-361950" lvl="0" marL="457200" rtl="0" algn="l">
              <a:spcBef>
                <a:spcPts val="0"/>
              </a:spcBef>
              <a:spcAft>
                <a:spcPts val="0"/>
              </a:spcAft>
              <a:buClr>
                <a:schemeClr val="dk1"/>
              </a:buClr>
              <a:buSzPts val="2100"/>
              <a:buFont typeface="Montserrat"/>
              <a:buChar char="●"/>
            </a:pPr>
            <a:r>
              <a:rPr lang="en" sz="1800">
                <a:solidFill>
                  <a:schemeClr val="dk1"/>
                </a:solidFill>
                <a:latin typeface="Montserrat"/>
                <a:ea typeface="Montserrat"/>
                <a:cs typeface="Montserrat"/>
                <a:sym typeface="Montserrat"/>
              </a:rPr>
              <a:t>Después, iremos a breakout rooms para hacer algunos </a:t>
            </a:r>
            <a:r>
              <a:rPr b="1" lang="en" sz="1800">
                <a:solidFill>
                  <a:schemeClr val="dk1"/>
                </a:solidFill>
                <a:latin typeface="Montserrat"/>
                <a:ea typeface="Montserrat"/>
                <a:cs typeface="Montserrat"/>
                <a:sym typeface="Montserrat"/>
              </a:rPr>
              <a:t>retos</a:t>
            </a:r>
            <a:r>
              <a:rPr b="1" lang="en" sz="1800">
                <a:solidFill>
                  <a:srgbClr val="E8E7E3"/>
                </a:solidFill>
              </a:rPr>
              <a:t>🐱‍💻</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Análisis de Sentimientos y Generación de texto</a:t>
            </a:r>
            <a:r>
              <a:rPr lang="en" sz="2100">
                <a:solidFill>
                  <a:schemeClr val="dk1"/>
                </a:solidFill>
                <a:latin typeface="Montserrat"/>
                <a:ea typeface="Montserrat"/>
                <a:cs typeface="Montserrat"/>
                <a:sym typeface="Montserrat"/>
              </a:rPr>
              <a:t>.</a:t>
            </a:r>
            <a:endParaRPr sz="2100">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21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70"/>
          <p:cNvSpPr txBox="1"/>
          <p:nvPr/>
        </p:nvSpPr>
        <p:spPr>
          <a:xfrm>
            <a:off x="1500000" y="1188150"/>
            <a:ext cx="6144000" cy="185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Recursos y meta-recursos de aprendizaje.</a:t>
            </a:r>
            <a:endParaRPr/>
          </a:p>
        </p:txBody>
      </p:sp>
      <p:pic>
        <p:nvPicPr>
          <p:cNvPr id="288" name="Google Shape;288;p7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89" name="Google Shape;289;p7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90" name="Google Shape;290;p70"/>
          <p:cNvPicPr preferRelativeResize="0"/>
          <p:nvPr/>
        </p:nvPicPr>
        <p:blipFill>
          <a:blip r:embed="rId5">
            <a:alphaModFix/>
          </a:blip>
          <a:stretch>
            <a:fillRect/>
          </a:stretch>
        </p:blipFill>
        <p:spPr>
          <a:xfrm>
            <a:off x="266700" y="428625"/>
            <a:ext cx="3429000" cy="428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71"/>
          <p:cNvSpPr txBox="1"/>
          <p:nvPr/>
        </p:nvSpPr>
        <p:spPr>
          <a:xfrm>
            <a:off x="535250" y="2289475"/>
            <a:ext cx="405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Natural Language Processing - Tokenization (NLP Zero to Hero - Part 1)</a:t>
            </a:r>
            <a:endParaRPr>
              <a:latin typeface="Montserrat"/>
              <a:ea typeface="Montserrat"/>
              <a:cs typeface="Montserrat"/>
              <a:sym typeface="Montserrat"/>
            </a:endParaRPr>
          </a:p>
        </p:txBody>
      </p:sp>
      <p:sp>
        <p:nvSpPr>
          <p:cNvPr id="296" name="Google Shape;296;p71"/>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Natural Language Processing (NLP) Zero to Hero</a:t>
            </a:r>
            <a:endParaRPr b="1" sz="3000">
              <a:solidFill>
                <a:srgbClr val="441848"/>
              </a:solidFill>
              <a:latin typeface="Montserrat"/>
              <a:ea typeface="Montserrat"/>
              <a:cs typeface="Montserrat"/>
              <a:sym typeface="Montserrat"/>
            </a:endParaRPr>
          </a:p>
        </p:txBody>
      </p:sp>
      <p:pic>
        <p:nvPicPr>
          <p:cNvPr id="297" name="Google Shape;297;p71"/>
          <p:cNvPicPr preferRelativeResize="0"/>
          <p:nvPr/>
        </p:nvPicPr>
        <p:blipFill>
          <a:blip r:embed="rId4">
            <a:alphaModFix/>
          </a:blip>
          <a:stretch>
            <a:fillRect/>
          </a:stretch>
        </p:blipFill>
        <p:spPr>
          <a:xfrm>
            <a:off x="4418375" y="1608800"/>
            <a:ext cx="4244050" cy="27149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72"/>
          <p:cNvSpPr txBox="1"/>
          <p:nvPr/>
        </p:nvSpPr>
        <p:spPr>
          <a:xfrm>
            <a:off x="611450" y="2287663"/>
            <a:ext cx="405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https://www.coursera.org/learn/natural-language-processing-tensorflow</a:t>
            </a:r>
            <a:endParaRPr>
              <a:latin typeface="Montserrat"/>
              <a:ea typeface="Montserrat"/>
              <a:cs typeface="Montserrat"/>
              <a:sym typeface="Montserrat"/>
            </a:endParaRPr>
          </a:p>
        </p:txBody>
      </p:sp>
      <p:sp>
        <p:nvSpPr>
          <p:cNvPr id="303" name="Google Shape;303;p72"/>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Natural Language Processing in TensorFlow</a:t>
            </a:r>
            <a:endParaRPr b="1" sz="30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3000">
              <a:solidFill>
                <a:srgbClr val="441848"/>
              </a:solidFill>
              <a:latin typeface="Montserrat"/>
              <a:ea typeface="Montserrat"/>
              <a:cs typeface="Montserrat"/>
              <a:sym typeface="Montserrat"/>
            </a:endParaRPr>
          </a:p>
        </p:txBody>
      </p:sp>
      <p:pic>
        <p:nvPicPr>
          <p:cNvPr id="304" name="Google Shape;304;p72"/>
          <p:cNvPicPr preferRelativeResize="0"/>
          <p:nvPr/>
        </p:nvPicPr>
        <p:blipFill>
          <a:blip r:embed="rId4">
            <a:alphaModFix/>
          </a:blip>
          <a:stretch>
            <a:fillRect/>
          </a:stretch>
        </p:blipFill>
        <p:spPr>
          <a:xfrm>
            <a:off x="6198650" y="1742975"/>
            <a:ext cx="1714500" cy="1704975"/>
          </a:xfrm>
          <a:prstGeom prst="rect">
            <a:avLst/>
          </a:prstGeom>
          <a:noFill/>
          <a:ln>
            <a:noFill/>
          </a:ln>
        </p:spPr>
      </p:pic>
      <p:pic>
        <p:nvPicPr>
          <p:cNvPr id="305" name="Google Shape;305;p72"/>
          <p:cNvPicPr preferRelativeResize="0"/>
          <p:nvPr/>
        </p:nvPicPr>
        <p:blipFill rotWithShape="1">
          <a:blip r:embed="rId5">
            <a:alphaModFix/>
          </a:blip>
          <a:srcRect b="0" l="13179" r="0" t="0"/>
          <a:stretch/>
        </p:blipFill>
        <p:spPr>
          <a:xfrm>
            <a:off x="5866137" y="3629225"/>
            <a:ext cx="2379525" cy="615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73"/>
          <p:cNvSpPr txBox="1"/>
          <p:nvPr/>
        </p:nvSpPr>
        <p:spPr>
          <a:xfrm>
            <a:off x="535250" y="1527475"/>
            <a:ext cx="4059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Montserrat"/>
                <a:ea typeface="Montserrat"/>
                <a:cs typeface="Montserrat"/>
                <a:sym typeface="Montserrat"/>
                <a:hlinkClick r:id="rId3"/>
              </a:rPr>
              <a:t>https://learning.oreilly.com/library/view/hands-on-machine-learning/9781492032632/ch15.html</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u="sng">
                <a:solidFill>
                  <a:schemeClr val="hlink"/>
                </a:solidFill>
                <a:latin typeface="Montserrat"/>
                <a:ea typeface="Montserrat"/>
                <a:cs typeface="Montserrat"/>
                <a:sym typeface="Montserrat"/>
                <a:hlinkClick r:id="rId4"/>
              </a:rPr>
              <a:t>https://www.oreilly.com/library/view/natural-language-processing/9781491978221/</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rPr lang="en" sz="1200" u="sng">
                <a:solidFill>
                  <a:schemeClr val="hlink"/>
                </a:solidFill>
                <a:latin typeface="Montserrat"/>
                <a:ea typeface="Montserrat"/>
                <a:cs typeface="Montserrat"/>
                <a:sym typeface="Montserrat"/>
                <a:hlinkClick r:id="rId5"/>
              </a:rPr>
              <a:t>https://drive.google.com/file/d/16-OgHFu3yXxe65z--0NcAm8fBxai-xDW/view?usp=sharing</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rPr lang="en" sz="1200" u="sng">
                <a:solidFill>
                  <a:schemeClr val="hlink"/>
                </a:solidFill>
                <a:latin typeface="Montserrat"/>
                <a:ea typeface="Montserrat"/>
                <a:cs typeface="Montserrat"/>
                <a:sym typeface="Montserrat"/>
              </a:rPr>
              <a:t>https://course.spacy.io/es</a:t>
            </a:r>
            <a:endParaRPr sz="1200" u="sng">
              <a:solidFill>
                <a:schemeClr val="hlink"/>
              </a:solidFill>
              <a:latin typeface="Montserrat"/>
              <a:ea typeface="Montserrat"/>
              <a:cs typeface="Montserrat"/>
              <a:sym typeface="Montserrat"/>
            </a:endParaRPr>
          </a:p>
        </p:txBody>
      </p:sp>
      <p:sp>
        <p:nvSpPr>
          <p:cNvPr id="311" name="Google Shape;311;p73"/>
          <p:cNvSpPr txBox="1"/>
          <p:nvPr/>
        </p:nvSpPr>
        <p:spPr>
          <a:xfrm>
            <a:off x="535250" y="339200"/>
            <a:ext cx="7606500" cy="8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Clr>
                <a:schemeClr val="dk1"/>
              </a:buClr>
              <a:buSzPts val="1100"/>
              <a:buFont typeface="Arial"/>
              <a:buNone/>
            </a:pPr>
            <a:r>
              <a:rPr b="1" lang="en" sz="3000">
                <a:solidFill>
                  <a:srgbClr val="441848"/>
                </a:solidFill>
                <a:latin typeface="Montserrat"/>
                <a:ea typeface="Montserrat"/>
                <a:cs typeface="Montserrat"/>
                <a:sym typeface="Montserrat"/>
              </a:rPr>
              <a:t>Natural Language Processing with...</a:t>
            </a:r>
            <a:endParaRPr b="1" sz="3000">
              <a:solidFill>
                <a:srgbClr val="441848"/>
              </a:solidFill>
              <a:latin typeface="Montserrat"/>
              <a:ea typeface="Montserrat"/>
              <a:cs typeface="Montserrat"/>
              <a:sym typeface="Montserrat"/>
            </a:endParaRPr>
          </a:p>
        </p:txBody>
      </p:sp>
      <p:pic>
        <p:nvPicPr>
          <p:cNvPr id="312" name="Google Shape;312;p73"/>
          <p:cNvPicPr preferRelativeResize="0"/>
          <p:nvPr/>
        </p:nvPicPr>
        <p:blipFill>
          <a:blip r:embed="rId6">
            <a:alphaModFix/>
          </a:blip>
          <a:stretch>
            <a:fillRect/>
          </a:stretch>
        </p:blipFill>
        <p:spPr>
          <a:xfrm>
            <a:off x="5655825" y="1385425"/>
            <a:ext cx="1135575" cy="1402450"/>
          </a:xfrm>
          <a:prstGeom prst="rect">
            <a:avLst/>
          </a:prstGeom>
          <a:noFill/>
          <a:ln>
            <a:noFill/>
          </a:ln>
        </p:spPr>
      </p:pic>
      <p:pic>
        <p:nvPicPr>
          <p:cNvPr id="313" name="Google Shape;313;p73"/>
          <p:cNvPicPr preferRelativeResize="0"/>
          <p:nvPr/>
        </p:nvPicPr>
        <p:blipFill>
          <a:blip r:embed="rId7">
            <a:alphaModFix/>
          </a:blip>
          <a:stretch>
            <a:fillRect/>
          </a:stretch>
        </p:blipFill>
        <p:spPr>
          <a:xfrm>
            <a:off x="6360575" y="1960223"/>
            <a:ext cx="1135575" cy="1490451"/>
          </a:xfrm>
          <a:prstGeom prst="rect">
            <a:avLst/>
          </a:prstGeom>
          <a:noFill/>
          <a:ln>
            <a:noFill/>
          </a:ln>
        </p:spPr>
      </p:pic>
      <p:pic>
        <p:nvPicPr>
          <p:cNvPr id="314" name="Google Shape;314;p73"/>
          <p:cNvPicPr preferRelativeResize="0"/>
          <p:nvPr/>
        </p:nvPicPr>
        <p:blipFill>
          <a:blip r:embed="rId8">
            <a:alphaModFix/>
          </a:blip>
          <a:stretch>
            <a:fillRect/>
          </a:stretch>
        </p:blipFill>
        <p:spPr>
          <a:xfrm>
            <a:off x="7164872" y="1283850"/>
            <a:ext cx="1223779" cy="1605600"/>
          </a:xfrm>
          <a:prstGeom prst="rect">
            <a:avLst/>
          </a:prstGeom>
          <a:noFill/>
          <a:ln>
            <a:noFill/>
          </a:ln>
        </p:spPr>
      </p:pic>
      <p:pic>
        <p:nvPicPr>
          <p:cNvPr id="315" name="Google Shape;315;p73"/>
          <p:cNvPicPr preferRelativeResize="0"/>
          <p:nvPr/>
        </p:nvPicPr>
        <p:blipFill>
          <a:blip r:embed="rId9">
            <a:alphaModFix/>
          </a:blip>
          <a:stretch>
            <a:fillRect/>
          </a:stretch>
        </p:blipFill>
        <p:spPr>
          <a:xfrm>
            <a:off x="5655825" y="3574449"/>
            <a:ext cx="2840125" cy="7779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